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Radley" charset="1" panose="00000500000000000000"/>
      <p:regular r:id="rId22"/>
    </p:embeddedFont>
    <p:embeddedFont>
      <p:font typeface="DM Sans Bold" charset="1" panose="00000000000000000000"/>
      <p:regular r:id="rId23"/>
    </p:embeddedFont>
    <p:embeddedFont>
      <p:font typeface="DM Sans" charset="1" panose="00000000000000000000"/>
      <p:regular r:id="rId24"/>
    </p:embeddedFont>
    <p:embeddedFont>
      <p:font typeface="Canva Sans Bold" charset="1" panose="020B0803030501040103"/>
      <p:regular r:id="rId25"/>
    </p:embeddedFont>
    <p:embeddedFont>
      <p:font typeface="DM Sans Italics" charset="1" panose="00000000000000000000"/>
      <p:regular r:id="rId26"/>
    </p:embeddedFont>
    <p:embeddedFont>
      <p:font typeface="Arsenal"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5.png" Type="http://schemas.openxmlformats.org/officeDocument/2006/relationships/image"/><Relationship Id="rId7"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png" Type="http://schemas.openxmlformats.org/officeDocument/2006/relationships/image"/><Relationship Id="rId4"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5.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sv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50.svg" Type="http://schemas.openxmlformats.org/officeDocument/2006/relationships/image"/><Relationship Id="rId28" Target="../media/image51.png" Type="http://schemas.openxmlformats.org/officeDocument/2006/relationships/image"/><Relationship Id="rId29" Target="../media/image52.svg" Type="http://schemas.openxmlformats.org/officeDocument/2006/relationships/image"/><Relationship Id="rId3" Target="../media/image26.svg" Type="http://schemas.openxmlformats.org/officeDocument/2006/relationships/image"/><Relationship Id="rId30" Target="../media/image53.png" Type="http://schemas.openxmlformats.org/officeDocument/2006/relationships/image"/><Relationship Id="rId31" Target="../media/image54.svg" Type="http://schemas.openxmlformats.org/officeDocument/2006/relationships/image"/><Relationship Id="rId32" Target="../media/image55.png" Type="http://schemas.openxmlformats.org/officeDocument/2006/relationships/image"/><Relationship Id="rId33" Target="../media/image56.svg" Type="http://schemas.openxmlformats.org/officeDocument/2006/relationships/image"/><Relationship Id="rId34" Target="../media/image57.png" Type="http://schemas.openxmlformats.org/officeDocument/2006/relationships/image"/><Relationship Id="rId35" Target="../media/image58.svg" Type="http://schemas.openxmlformats.org/officeDocument/2006/relationships/image"/><Relationship Id="rId36" Target="../media/image59.png" Type="http://schemas.openxmlformats.org/officeDocument/2006/relationships/image"/><Relationship Id="rId37" Target="../media/image60.svg" Type="http://schemas.openxmlformats.org/officeDocument/2006/relationships/image"/><Relationship Id="rId38" Target="../media/image61.png" Type="http://schemas.openxmlformats.org/officeDocument/2006/relationships/image"/><Relationship Id="rId39" Target="../media/image62.svg" Type="http://schemas.openxmlformats.org/officeDocument/2006/relationships/image"/><Relationship Id="rId4" Target="../media/image27.png" Type="http://schemas.openxmlformats.org/officeDocument/2006/relationships/image"/><Relationship Id="rId40" Target="../media/image63.png" Type="http://schemas.openxmlformats.org/officeDocument/2006/relationships/image"/><Relationship Id="rId41" Target="../media/image64.svg" Type="http://schemas.openxmlformats.org/officeDocument/2006/relationships/image"/><Relationship Id="rId42" Target="../media/image65.png" Type="http://schemas.openxmlformats.org/officeDocument/2006/relationships/image"/><Relationship Id="rId43" Target="../media/image66.svg" Type="http://schemas.openxmlformats.org/officeDocument/2006/relationships/image"/><Relationship Id="rId44" Target="../media/image67.png" Type="http://schemas.openxmlformats.org/officeDocument/2006/relationships/image"/><Relationship Id="rId45" Target="../media/image68.svg" Type="http://schemas.openxmlformats.org/officeDocument/2006/relationships/image"/><Relationship Id="rId46" Target="../media/image69.png" Type="http://schemas.openxmlformats.org/officeDocument/2006/relationships/image"/><Relationship Id="rId47" Target="../media/image70.svg" Type="http://schemas.openxmlformats.org/officeDocument/2006/relationships/image"/><Relationship Id="rId48" Target="../media/image71.png" Type="http://schemas.openxmlformats.org/officeDocument/2006/relationships/image"/><Relationship Id="rId49" Target="../media/image72.svg" Type="http://schemas.openxmlformats.org/officeDocument/2006/relationships/image"/><Relationship Id="rId5" Target="../media/image28.svg" Type="http://schemas.openxmlformats.org/officeDocument/2006/relationships/image"/><Relationship Id="rId50" Target="../media/image73.png" Type="http://schemas.openxmlformats.org/officeDocument/2006/relationships/image"/><Relationship Id="rId51" Target="../media/image7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p:cNvSpPr/>
          <p:nvPr/>
        </p:nvSpPr>
        <p:spPr>
          <a:xfrm flipH="true" flipV="false" rot="-4319139">
            <a:off x="1717312" y="-2532663"/>
            <a:ext cx="14853376" cy="15352326"/>
          </a:xfrm>
          <a:custGeom>
            <a:avLst/>
            <a:gdLst/>
            <a:ahLst/>
            <a:cxnLst/>
            <a:rect r="r" b="b" t="t" l="l"/>
            <a:pathLst>
              <a:path h="15352326" w="14853376">
                <a:moveTo>
                  <a:pt x="14853376" y="0"/>
                </a:moveTo>
                <a:lnTo>
                  <a:pt x="0" y="0"/>
                </a:lnTo>
                <a:lnTo>
                  <a:pt x="0" y="15352326"/>
                </a:lnTo>
                <a:lnTo>
                  <a:pt x="14853376" y="15352326"/>
                </a:lnTo>
                <a:lnTo>
                  <a:pt x="14853376" y="0"/>
                </a:lnTo>
                <a:close/>
              </a:path>
            </a:pathLst>
          </a:custGeom>
          <a:blipFill>
            <a:blip r:embed="rId2"/>
            <a:stretch>
              <a:fillRect l="0" t="0" r="0" b="0"/>
            </a:stretch>
          </a:blipFill>
        </p:spPr>
      </p:sp>
      <p:sp>
        <p:nvSpPr>
          <p:cNvPr name="AutoShape 3" id="3">
            <a:extLst>
              <a:ext uri="{C183D7F6-B498-43B3-948B-1728B52AA6E4}">
                <adec:decorative xmlns:adec="http://schemas.microsoft.com/office/drawing/2017/decorative" val="1"/>
              </a:ext>
            </a:extLst>
          </p:cNvPr>
          <p:cNvSpPr/>
          <p:nvPr/>
        </p:nvSpPr>
        <p:spPr>
          <a:xfrm rot="1008">
            <a:off x="1028700" y="7129449"/>
            <a:ext cx="16230601" cy="0"/>
          </a:xfrm>
          <a:prstGeom prst="line">
            <a:avLst/>
          </a:prstGeom>
          <a:ln cap="flat" w="9525">
            <a:solidFill>
              <a:srgbClr val="2A2E30"/>
            </a:solidFill>
            <a:prstDash val="solid"/>
            <a:headEnd type="none" len="sm" w="sm"/>
            <a:tailEnd type="none" len="sm" w="sm"/>
          </a:ln>
        </p:spPr>
      </p:sp>
      <p:sp>
        <p:nvSpPr>
          <p:cNvPr name="Freeform 4" id="4"/>
          <p:cNvSpPr/>
          <p:nvPr/>
        </p:nvSpPr>
        <p:spPr>
          <a:xfrm flipH="false" flipV="false" rot="0">
            <a:off x="4189729" y="251727"/>
            <a:ext cx="9497858" cy="4639758"/>
          </a:xfrm>
          <a:custGeom>
            <a:avLst/>
            <a:gdLst/>
            <a:ahLst/>
            <a:cxnLst/>
            <a:rect r="r" b="b" t="t" l="l"/>
            <a:pathLst>
              <a:path h="4639758" w="9497858">
                <a:moveTo>
                  <a:pt x="0" y="0"/>
                </a:moveTo>
                <a:lnTo>
                  <a:pt x="9497858" y="0"/>
                </a:lnTo>
                <a:lnTo>
                  <a:pt x="9497858" y="4639758"/>
                </a:lnTo>
                <a:lnTo>
                  <a:pt x="0" y="4639758"/>
                </a:lnTo>
                <a:lnTo>
                  <a:pt x="0" y="0"/>
                </a:lnTo>
                <a:close/>
              </a:path>
            </a:pathLst>
          </a:custGeom>
          <a:blipFill>
            <a:blip r:embed="rId3"/>
            <a:stretch>
              <a:fillRect l="0" t="0" r="0" b="0"/>
            </a:stretch>
          </a:blipFill>
        </p:spPr>
      </p:sp>
      <p:sp>
        <p:nvSpPr>
          <p:cNvPr name="Freeform 5" id="5"/>
          <p:cNvSpPr/>
          <p:nvPr/>
        </p:nvSpPr>
        <p:spPr>
          <a:xfrm flipH="false" flipV="false" rot="0">
            <a:off x="6186848" y="4891485"/>
            <a:ext cx="5914303" cy="1595648"/>
          </a:xfrm>
          <a:custGeom>
            <a:avLst/>
            <a:gdLst/>
            <a:ahLst/>
            <a:cxnLst/>
            <a:rect r="r" b="b" t="t" l="l"/>
            <a:pathLst>
              <a:path h="1595648" w="5914303">
                <a:moveTo>
                  <a:pt x="0" y="0"/>
                </a:moveTo>
                <a:lnTo>
                  <a:pt x="5914304" y="0"/>
                </a:lnTo>
                <a:lnTo>
                  <a:pt x="5914304" y="1595648"/>
                </a:lnTo>
                <a:lnTo>
                  <a:pt x="0" y="1595648"/>
                </a:lnTo>
                <a:lnTo>
                  <a:pt x="0" y="0"/>
                </a:lnTo>
                <a:close/>
              </a:path>
            </a:pathLst>
          </a:custGeom>
          <a:blipFill>
            <a:blip r:embed="rId4"/>
            <a:stretch>
              <a:fillRect l="0" t="0" r="0" b="0"/>
            </a:stretch>
          </a:blipFill>
        </p:spPr>
      </p:sp>
      <p:sp>
        <p:nvSpPr>
          <p:cNvPr name="TextBox 6" id="6"/>
          <p:cNvSpPr txBox="true"/>
          <p:nvPr/>
        </p:nvSpPr>
        <p:spPr>
          <a:xfrm rot="0">
            <a:off x="5126088" y="6339562"/>
            <a:ext cx="8035824" cy="514350"/>
          </a:xfrm>
          <a:prstGeom prst="rect">
            <a:avLst/>
          </a:prstGeom>
        </p:spPr>
        <p:txBody>
          <a:bodyPr anchor="t" rtlCol="false" tIns="0" lIns="0" bIns="0" rIns="0">
            <a:spAutoFit/>
          </a:bodyPr>
          <a:lstStyle/>
          <a:p>
            <a:pPr algn="l">
              <a:lnSpc>
                <a:spcPts val="4200"/>
              </a:lnSpc>
            </a:pPr>
            <a:r>
              <a:rPr lang="en-US" sz="3000">
                <a:solidFill>
                  <a:srgbClr val="2A2E30"/>
                </a:solidFill>
                <a:latin typeface="Radley"/>
                <a:ea typeface="Radley"/>
                <a:cs typeface="Radley"/>
                <a:sym typeface="Radley"/>
              </a:rPr>
              <a:t>A Medical Insurance Cost Classification Model </a:t>
            </a:r>
          </a:p>
        </p:txBody>
      </p:sp>
      <p:sp>
        <p:nvSpPr>
          <p:cNvPr name="TextBox 7" id="7"/>
          <p:cNvSpPr txBox="true"/>
          <p:nvPr/>
        </p:nvSpPr>
        <p:spPr>
          <a:xfrm rot="0">
            <a:off x="0" y="7395209"/>
            <a:ext cx="18288000" cy="514350"/>
          </a:xfrm>
          <a:prstGeom prst="rect">
            <a:avLst/>
          </a:prstGeom>
        </p:spPr>
        <p:txBody>
          <a:bodyPr anchor="t" rtlCol="false" tIns="0" lIns="0" bIns="0" rIns="0">
            <a:spAutoFit/>
          </a:bodyPr>
          <a:lstStyle/>
          <a:p>
            <a:pPr algn="ctr">
              <a:lnSpc>
                <a:spcPts val="4200"/>
              </a:lnSpc>
            </a:pPr>
            <a:r>
              <a:rPr lang="en-US" sz="3000">
                <a:solidFill>
                  <a:srgbClr val="2A2E30"/>
                </a:solidFill>
                <a:latin typeface="Radley"/>
                <a:ea typeface="Radley"/>
                <a:cs typeface="Radley"/>
                <a:sym typeface="Radley"/>
              </a:rPr>
              <a:t>Abhinav Prakash                                                                                                                                  Krishna Singh</a:t>
            </a:r>
          </a:p>
        </p:txBody>
      </p:sp>
      <p:sp>
        <p:nvSpPr>
          <p:cNvPr name="TextBox 8" id="8"/>
          <p:cNvSpPr txBox="true"/>
          <p:nvPr/>
        </p:nvSpPr>
        <p:spPr>
          <a:xfrm rot="0">
            <a:off x="0" y="7837170"/>
            <a:ext cx="18288000" cy="514350"/>
          </a:xfrm>
          <a:prstGeom prst="rect">
            <a:avLst/>
          </a:prstGeom>
        </p:spPr>
        <p:txBody>
          <a:bodyPr anchor="t" rtlCol="false" tIns="0" lIns="0" bIns="0" rIns="0">
            <a:spAutoFit/>
          </a:bodyPr>
          <a:lstStyle/>
          <a:p>
            <a:pPr algn="ctr">
              <a:lnSpc>
                <a:spcPts val="4200"/>
              </a:lnSpc>
            </a:pPr>
            <a:r>
              <a:rPr lang="en-US" sz="3000">
                <a:solidFill>
                  <a:srgbClr val="2A2E30"/>
                </a:solidFill>
                <a:latin typeface="Radley"/>
                <a:ea typeface="Radley"/>
                <a:cs typeface="Radley"/>
                <a:sym typeface="Radley"/>
              </a:rPr>
              <a:t>Aaditya Aanand                                                                                                                                Amitesh Ranjan</a:t>
            </a:r>
          </a:p>
        </p:txBody>
      </p:sp>
      <p:sp>
        <p:nvSpPr>
          <p:cNvPr name="TextBox 9" id="9"/>
          <p:cNvSpPr txBox="true"/>
          <p:nvPr/>
        </p:nvSpPr>
        <p:spPr>
          <a:xfrm rot="0">
            <a:off x="0" y="8294370"/>
            <a:ext cx="18288000" cy="514350"/>
          </a:xfrm>
          <a:prstGeom prst="rect">
            <a:avLst/>
          </a:prstGeom>
        </p:spPr>
        <p:txBody>
          <a:bodyPr anchor="t" rtlCol="false" tIns="0" lIns="0" bIns="0" rIns="0">
            <a:spAutoFit/>
          </a:bodyPr>
          <a:lstStyle/>
          <a:p>
            <a:pPr algn="ctr">
              <a:lnSpc>
                <a:spcPts val="4200"/>
              </a:lnSpc>
            </a:pPr>
            <a:r>
              <a:rPr lang="en-US" sz="3000">
                <a:solidFill>
                  <a:srgbClr val="2A2E30"/>
                </a:solidFill>
                <a:latin typeface="Radley"/>
                <a:ea typeface="Radley"/>
                <a:cs typeface="Radley"/>
                <a:sym typeface="Radley"/>
              </a:rPr>
              <a:t>Priyanshu Kumar                                                                                                                                  Ayush Keshri</a:t>
            </a:r>
          </a:p>
        </p:txBody>
      </p:sp>
      <p:sp>
        <p:nvSpPr>
          <p:cNvPr name="TextBox 10" id="10"/>
          <p:cNvSpPr txBox="true"/>
          <p:nvPr/>
        </p:nvSpPr>
        <p:spPr>
          <a:xfrm rot="0">
            <a:off x="0" y="7844790"/>
            <a:ext cx="18288000" cy="514350"/>
          </a:xfrm>
          <a:prstGeom prst="rect">
            <a:avLst/>
          </a:prstGeom>
        </p:spPr>
        <p:txBody>
          <a:bodyPr anchor="t" rtlCol="false" tIns="0" lIns="0" bIns="0" rIns="0">
            <a:spAutoFit/>
          </a:bodyPr>
          <a:lstStyle/>
          <a:p>
            <a:pPr algn="ctr">
              <a:lnSpc>
                <a:spcPts val="4200"/>
              </a:lnSpc>
            </a:pPr>
            <a:r>
              <a:rPr lang="en-US" sz="3000">
                <a:solidFill>
                  <a:srgbClr val="2A2E30"/>
                </a:solidFill>
                <a:latin typeface="Radley"/>
                <a:ea typeface="Radley"/>
                <a:cs typeface="Radley"/>
                <a:sym typeface="Radley"/>
              </a:rPr>
              <a:t>Presented By</a:t>
            </a:r>
          </a:p>
        </p:txBody>
      </p:sp>
      <p:sp>
        <p:nvSpPr>
          <p:cNvPr name="TextBox 11" id="11"/>
          <p:cNvSpPr txBox="true"/>
          <p:nvPr/>
        </p:nvSpPr>
        <p:spPr>
          <a:xfrm rot="0">
            <a:off x="0" y="9389745"/>
            <a:ext cx="18288000" cy="514350"/>
          </a:xfrm>
          <a:prstGeom prst="rect">
            <a:avLst/>
          </a:prstGeom>
        </p:spPr>
        <p:txBody>
          <a:bodyPr anchor="t" rtlCol="false" tIns="0" lIns="0" bIns="0" rIns="0">
            <a:spAutoFit/>
          </a:bodyPr>
          <a:lstStyle/>
          <a:p>
            <a:pPr algn="ctr">
              <a:lnSpc>
                <a:spcPts val="4200"/>
              </a:lnSpc>
            </a:pPr>
            <a:r>
              <a:rPr lang="en-US" sz="3000">
                <a:solidFill>
                  <a:srgbClr val="2A2E30"/>
                </a:solidFill>
                <a:latin typeface="Radley"/>
                <a:ea typeface="Radley"/>
                <a:cs typeface="Radley"/>
                <a:sym typeface="Radley"/>
              </a:rPr>
              <a:t>Under The Guidance of  DR. DIPTI DASH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AutoShape 2" id="2"/>
          <p:cNvSpPr/>
          <p:nvPr/>
        </p:nvSpPr>
        <p:spPr>
          <a:xfrm flipV="true">
            <a:off x="0" y="1371600"/>
            <a:ext cx="18288000" cy="0"/>
          </a:xfrm>
          <a:prstGeom prst="line">
            <a:avLst/>
          </a:prstGeom>
          <a:ln cap="rnd" w="19050">
            <a:solidFill>
              <a:srgbClr val="2A2E30"/>
            </a:solidFill>
            <a:prstDash val="solid"/>
            <a:headEnd type="none" len="sm" w="sm"/>
            <a:tailEnd type="none" len="sm" w="sm"/>
          </a:ln>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TextBox 4" id="4"/>
          <p:cNvSpPr txBox="true"/>
          <p:nvPr/>
        </p:nvSpPr>
        <p:spPr>
          <a:xfrm rot="0">
            <a:off x="7225655" y="266699"/>
            <a:ext cx="3836690" cy="762001"/>
          </a:xfrm>
          <a:prstGeom prst="rect">
            <a:avLst/>
          </a:prstGeom>
        </p:spPr>
        <p:txBody>
          <a:bodyPr anchor="t" rtlCol="false" tIns="0" lIns="0" bIns="0" rIns="0">
            <a:spAutoFit/>
          </a:bodyPr>
          <a:lstStyle/>
          <a:p>
            <a:pPr algn="ctr">
              <a:lnSpc>
                <a:spcPts val="6299"/>
              </a:lnSpc>
            </a:pPr>
            <a:r>
              <a:rPr lang="en-US" sz="4499" b="true">
                <a:solidFill>
                  <a:srgbClr val="000000"/>
                </a:solidFill>
                <a:latin typeface="DM Sans Bold"/>
                <a:ea typeface="DM Sans Bold"/>
                <a:cs typeface="DM Sans Bold"/>
                <a:sym typeface="DM Sans Bold"/>
              </a:rPr>
              <a:t>Normalization</a:t>
            </a:r>
          </a:p>
        </p:txBody>
      </p:sp>
      <p:sp>
        <p:nvSpPr>
          <p:cNvPr name="TextBox 5" id="5"/>
          <p:cNvSpPr txBox="true"/>
          <p:nvPr/>
        </p:nvSpPr>
        <p:spPr>
          <a:xfrm rot="0">
            <a:off x="229801" y="1647825"/>
            <a:ext cx="14402491" cy="2887980"/>
          </a:xfrm>
          <a:prstGeom prst="rect">
            <a:avLst/>
          </a:prstGeom>
        </p:spPr>
        <p:txBody>
          <a:bodyPr anchor="t" rtlCol="false" tIns="0" lIns="0" bIns="0" rIns="0">
            <a:spAutoFit/>
          </a:bodyPr>
          <a:lstStyle/>
          <a:p>
            <a:pPr algn="just">
              <a:lnSpc>
                <a:spcPts val="4620"/>
              </a:lnSpc>
            </a:pPr>
            <a:r>
              <a:rPr lang="en-US" sz="3300" b="true">
                <a:solidFill>
                  <a:srgbClr val="000000"/>
                </a:solidFill>
                <a:latin typeface="DM Sans Bold"/>
                <a:ea typeface="DM Sans Bold"/>
                <a:cs typeface="DM Sans Bold"/>
                <a:sym typeface="DM Sans Bold"/>
              </a:rPr>
              <a:t>Why Normalize ?</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Different features like age, BMI, an</a:t>
            </a:r>
            <a:r>
              <a:rPr lang="en-US" sz="3300">
                <a:solidFill>
                  <a:srgbClr val="000000"/>
                </a:solidFill>
                <a:latin typeface="DM Sans"/>
                <a:ea typeface="DM Sans"/>
                <a:cs typeface="DM Sans"/>
                <a:sym typeface="DM Sans"/>
              </a:rPr>
              <a:t>d children have varying scales.</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Normalization brings all features to a common scale for improved convergence and stability.</a:t>
            </a:r>
          </a:p>
          <a:p>
            <a:pPr algn="just">
              <a:lnSpc>
                <a:spcPts val="4620"/>
              </a:lnSpc>
            </a:pPr>
          </a:p>
        </p:txBody>
      </p:sp>
      <p:sp>
        <p:nvSpPr>
          <p:cNvPr name="TextBox 6" id="6"/>
          <p:cNvSpPr txBox="true"/>
          <p:nvPr/>
        </p:nvSpPr>
        <p:spPr>
          <a:xfrm rot="0">
            <a:off x="264914" y="4296780"/>
            <a:ext cx="14367378" cy="3469005"/>
          </a:xfrm>
          <a:prstGeom prst="rect">
            <a:avLst/>
          </a:prstGeom>
        </p:spPr>
        <p:txBody>
          <a:bodyPr anchor="t" rtlCol="false" tIns="0" lIns="0" bIns="0" rIns="0">
            <a:spAutoFit/>
          </a:bodyPr>
          <a:lstStyle/>
          <a:p>
            <a:pPr algn="just">
              <a:lnSpc>
                <a:spcPts val="4620"/>
              </a:lnSpc>
            </a:pPr>
            <a:r>
              <a:rPr lang="en-US" sz="3300" b="true">
                <a:solidFill>
                  <a:srgbClr val="000000"/>
                </a:solidFill>
                <a:latin typeface="DM Sans Bold"/>
                <a:ea typeface="DM Sans Bold"/>
                <a:cs typeface="DM Sans Bold"/>
                <a:sym typeface="DM Sans Bold"/>
              </a:rPr>
              <a:t>Techniques </a:t>
            </a:r>
            <a:r>
              <a:rPr lang="en-US" sz="3300" b="true">
                <a:solidFill>
                  <a:srgbClr val="000000"/>
                </a:solidFill>
                <a:latin typeface="DM Sans Bold"/>
                <a:ea typeface="DM Sans Bold"/>
                <a:cs typeface="DM Sans Bold"/>
                <a:sym typeface="DM Sans Bold"/>
              </a:rPr>
              <a:t>Applied:</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L1 Normalization: Scales data based on the sum of absolute values.</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L2 Normalization: Uses the Euclidean norm for scaling.</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Standard Scaler: Standardizes features by removing the mean and scaling to unit variance.</a:t>
            </a:r>
          </a:p>
          <a:p>
            <a:pPr algn="just" marL="712470" indent="-356235" lvl="1">
              <a:lnSpc>
                <a:spcPts val="4620"/>
              </a:lnSpc>
              <a:buFont typeface="Arial"/>
              <a:buChar char="•"/>
            </a:pPr>
            <a:r>
              <a:rPr lang="en-US" sz="3300">
                <a:solidFill>
                  <a:srgbClr val="000000"/>
                </a:solidFill>
                <a:latin typeface="DM Sans"/>
                <a:ea typeface="DM Sans"/>
                <a:cs typeface="DM Sans"/>
                <a:sym typeface="DM Sans"/>
              </a:rPr>
              <a:t>Min-Max Scaler: Rescales features to a range of 0 to 1.</a:t>
            </a:r>
          </a:p>
        </p:txBody>
      </p:sp>
      <p:sp>
        <p:nvSpPr>
          <p:cNvPr name="TextBox 7" id="7"/>
          <p:cNvSpPr txBox="true"/>
          <p:nvPr/>
        </p:nvSpPr>
        <p:spPr>
          <a:xfrm rot="0">
            <a:off x="264914" y="8071485"/>
            <a:ext cx="16994386" cy="2306955"/>
          </a:xfrm>
          <a:prstGeom prst="rect">
            <a:avLst/>
          </a:prstGeom>
        </p:spPr>
        <p:txBody>
          <a:bodyPr anchor="t" rtlCol="false" tIns="0" lIns="0" bIns="0" rIns="0">
            <a:spAutoFit/>
          </a:bodyPr>
          <a:lstStyle/>
          <a:p>
            <a:pPr algn="l">
              <a:lnSpc>
                <a:spcPts val="4620"/>
              </a:lnSpc>
            </a:pPr>
            <a:r>
              <a:rPr lang="en-US" sz="3300" b="true">
                <a:solidFill>
                  <a:srgbClr val="000000"/>
                </a:solidFill>
                <a:latin typeface="DM Sans Bold"/>
                <a:ea typeface="DM Sans Bold"/>
                <a:cs typeface="DM Sans Bold"/>
                <a:sym typeface="DM Sans Bold"/>
              </a:rPr>
              <a:t>Outcome:</a:t>
            </a:r>
          </a:p>
          <a:p>
            <a:pPr algn="l" marL="712470" indent="-356235" lvl="1">
              <a:lnSpc>
                <a:spcPts val="4620"/>
              </a:lnSpc>
              <a:buFont typeface="Arial"/>
              <a:buChar char="•"/>
            </a:pPr>
            <a:r>
              <a:rPr lang="en-US" sz="3300">
                <a:solidFill>
                  <a:srgbClr val="000000"/>
                </a:solidFill>
                <a:latin typeface="DM Sans"/>
                <a:ea typeface="DM Sans"/>
                <a:cs typeface="DM Sans"/>
                <a:sym typeface="DM Sans"/>
              </a:rPr>
              <a:t>Normalization significantly improve</a:t>
            </a:r>
            <a:r>
              <a:rPr lang="en-US" sz="3300">
                <a:solidFill>
                  <a:srgbClr val="000000"/>
                </a:solidFill>
                <a:latin typeface="DM Sans"/>
                <a:ea typeface="DM Sans"/>
                <a:cs typeface="DM Sans"/>
                <a:sym typeface="DM Sans"/>
              </a:rPr>
              <a:t>d model convergence and reduced training time.</a:t>
            </a:r>
          </a:p>
          <a:p>
            <a:pPr algn="l" marL="712470" indent="-356235" lvl="1">
              <a:lnSpc>
                <a:spcPts val="4620"/>
              </a:lnSpc>
              <a:buFont typeface="Arial"/>
              <a:buChar char="•"/>
            </a:pPr>
            <a:r>
              <a:rPr lang="en-US" sz="3300">
                <a:solidFill>
                  <a:srgbClr val="000000"/>
                </a:solidFill>
                <a:latin typeface="DM Sans"/>
                <a:ea typeface="DM Sans"/>
                <a:cs typeface="DM Sans"/>
                <a:sym typeface="DM Sans"/>
              </a:rPr>
              <a:t>Helped algorithms like SVM and XGBoost perform more consistently across features.</a:t>
            </a:r>
          </a:p>
          <a:p>
            <a:pPr algn="l">
              <a:lnSpc>
                <a:spcPts val="46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false" flipV="false" rot="0">
            <a:off x="1028700" y="2345714"/>
            <a:ext cx="16230600" cy="6228493"/>
          </a:xfrm>
          <a:custGeom>
            <a:avLst/>
            <a:gdLst/>
            <a:ahLst/>
            <a:cxnLst/>
            <a:rect r="r" b="b" t="t" l="l"/>
            <a:pathLst>
              <a:path h="6228493" w="16230600">
                <a:moveTo>
                  <a:pt x="0" y="0"/>
                </a:moveTo>
                <a:lnTo>
                  <a:pt x="16230600" y="0"/>
                </a:lnTo>
                <a:lnTo>
                  <a:pt x="16230600" y="6228493"/>
                </a:lnTo>
                <a:lnTo>
                  <a:pt x="0" y="6228493"/>
                </a:lnTo>
                <a:lnTo>
                  <a:pt x="0" y="0"/>
                </a:lnTo>
                <a:close/>
              </a:path>
            </a:pathLst>
          </a:custGeom>
          <a:blipFill>
            <a:blip r:embed="rId2"/>
            <a:stretch>
              <a:fillRect l="0" t="0" r="0" b="0"/>
            </a:stretch>
          </a:blipFill>
        </p:spPr>
      </p:sp>
      <p:sp>
        <p:nvSpPr>
          <p:cNvPr name="AutoShape 3" id="3">
            <a:extLst>
              <a:ext uri="{C183D7F6-B498-43B3-948B-1728B52AA6E4}">
                <adec:decorative xmlns:adec="http://schemas.microsoft.com/office/drawing/2017/decorative" val="1"/>
              </a:ext>
            </a:extLst>
          </p:cNvPr>
          <p:cNvSpPr/>
          <p:nvPr/>
        </p:nvSpPr>
        <p:spPr>
          <a:xfrm flipV="true">
            <a:off x="649404" y="1664577"/>
            <a:ext cx="0" cy="7590766"/>
          </a:xfrm>
          <a:prstGeom prst="line">
            <a:avLst/>
          </a:prstGeom>
          <a:ln cap="flat" w="9525">
            <a:solidFill>
              <a:srgbClr val="2A2E30"/>
            </a:solidFill>
            <a:prstDash val="solid"/>
            <a:headEnd type="none" len="sm" w="sm"/>
            <a:tailEnd type="none" len="sm" w="sm"/>
          </a:ln>
        </p:spPr>
      </p:sp>
      <p:sp>
        <p:nvSpPr>
          <p:cNvPr name="AutoShape 4" id="4"/>
          <p:cNvSpPr/>
          <p:nvPr/>
        </p:nvSpPr>
        <p:spPr>
          <a:xfrm flipV="true">
            <a:off x="0" y="1371600"/>
            <a:ext cx="18288000" cy="0"/>
          </a:xfrm>
          <a:prstGeom prst="line">
            <a:avLst/>
          </a:prstGeom>
          <a:ln cap="rnd" w="19050">
            <a:solidFill>
              <a:srgbClr val="000000"/>
            </a:solidFill>
            <a:prstDash val="solid"/>
            <a:headEnd type="none" len="sm" w="sm"/>
            <a:tailEnd type="none" len="sm" w="sm"/>
          </a:ln>
        </p:spPr>
      </p:sp>
      <p:sp>
        <p:nvSpPr>
          <p:cNvPr name="Freeform 5" id="5"/>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3"/>
            <a:stretch>
              <a:fillRect l="0" t="-20605" r="0" b="-20605"/>
            </a:stretch>
          </a:blipFill>
        </p:spPr>
      </p:sp>
      <p:sp>
        <p:nvSpPr>
          <p:cNvPr name="Freeform 6" id="6"/>
          <p:cNvSpPr/>
          <p:nvPr/>
        </p:nvSpPr>
        <p:spPr>
          <a:xfrm flipH="false" flipV="false" rot="0">
            <a:off x="14038292" y="6658688"/>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4"/>
            <a:stretch>
              <a:fillRect l="0" t="0" r="0" b="0"/>
            </a:stretch>
          </a:blipFill>
        </p:spPr>
      </p:sp>
      <p:sp>
        <p:nvSpPr>
          <p:cNvPr name="TextBox 7" id="7"/>
          <p:cNvSpPr txBox="true"/>
          <p:nvPr/>
        </p:nvSpPr>
        <p:spPr>
          <a:xfrm rot="0">
            <a:off x="6034597" y="428625"/>
            <a:ext cx="6908208" cy="695325"/>
          </a:xfrm>
          <a:prstGeom prst="rect">
            <a:avLst/>
          </a:prstGeom>
        </p:spPr>
        <p:txBody>
          <a:bodyPr anchor="t" rtlCol="false" tIns="0" lIns="0" bIns="0" rIns="0">
            <a:spAutoFit/>
          </a:bodyPr>
          <a:lstStyle/>
          <a:p>
            <a:pPr algn="l">
              <a:lnSpc>
                <a:spcPts val="5400"/>
              </a:lnSpc>
              <a:spcBef>
                <a:spcPct val="0"/>
              </a:spcBef>
            </a:pPr>
            <a:r>
              <a:rPr lang="en-US" b="true" sz="4500" spc="-89">
                <a:solidFill>
                  <a:srgbClr val="2A2E30"/>
                </a:solidFill>
                <a:latin typeface="DM Sans Bold"/>
                <a:ea typeface="DM Sans Bold"/>
                <a:cs typeface="DM Sans Bold"/>
                <a:sym typeface="DM Sans Bold"/>
              </a:rPr>
              <a:t>Hyperparameter Tuning</a:t>
            </a:r>
          </a:p>
        </p:txBody>
      </p:sp>
      <p:sp>
        <p:nvSpPr>
          <p:cNvPr name="TextBox 8" id="8"/>
          <p:cNvSpPr txBox="true"/>
          <p:nvPr/>
        </p:nvSpPr>
        <p:spPr>
          <a:xfrm rot="0">
            <a:off x="1028700" y="1923656"/>
            <a:ext cx="14798408"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0"/>
                </a:solidFill>
                <a:latin typeface="DM Sans"/>
                <a:ea typeface="DM Sans"/>
                <a:cs typeface="DM Sans"/>
                <a:sym typeface="DM Sans"/>
              </a:rPr>
              <a:t>Eac</a:t>
            </a:r>
            <a:r>
              <a:rPr lang="en-US" sz="3000">
                <a:solidFill>
                  <a:srgbClr val="2A2E30"/>
                </a:solidFill>
                <a:latin typeface="DM Sans"/>
                <a:ea typeface="DM Sans"/>
                <a:cs typeface="DM Sans"/>
                <a:sym typeface="DM Sans"/>
              </a:rPr>
              <a:t>h model is fine-tuned using four key hyperparameters - for example:</a:t>
            </a:r>
          </a:p>
        </p:txBody>
      </p:sp>
      <p:sp>
        <p:nvSpPr>
          <p:cNvPr name="TextBox 9" id="9"/>
          <p:cNvSpPr txBox="true"/>
          <p:nvPr/>
        </p:nvSpPr>
        <p:spPr>
          <a:xfrm rot="0">
            <a:off x="1028700" y="2723756"/>
            <a:ext cx="9053475" cy="2174875"/>
          </a:xfrm>
          <a:prstGeom prst="rect">
            <a:avLst/>
          </a:prstGeom>
        </p:spPr>
        <p:txBody>
          <a:bodyPr anchor="t" rtlCol="false" tIns="0" lIns="0" bIns="0" rIns="0">
            <a:spAutoFit/>
          </a:bodyPr>
          <a:lstStyle/>
          <a:p>
            <a:pPr algn="l">
              <a:lnSpc>
                <a:spcPts val="3499"/>
              </a:lnSpc>
            </a:pPr>
            <a:r>
              <a:rPr lang="en-US" sz="2499" b="true">
                <a:solidFill>
                  <a:srgbClr val="2A2E30"/>
                </a:solidFill>
                <a:latin typeface="DM Sans Bold"/>
                <a:ea typeface="DM Sans Bold"/>
                <a:cs typeface="DM Sans Bold"/>
                <a:sym typeface="DM Sans Bold"/>
              </a:rPr>
              <a:t>SVM (Suppo</a:t>
            </a:r>
            <a:r>
              <a:rPr lang="en-US" b="true" sz="2499">
                <a:solidFill>
                  <a:srgbClr val="2A2E30"/>
                </a:solidFill>
                <a:latin typeface="DM Sans Bold"/>
                <a:ea typeface="DM Sans Bold"/>
                <a:cs typeface="DM Sans Bold"/>
                <a:sym typeface="DM Sans Bold"/>
              </a:rPr>
              <a:t>rt Vector Machine):</a:t>
            </a:r>
          </a:p>
          <a:p>
            <a:pPr algn="l" marL="539749" indent="-269875" lvl="1">
              <a:lnSpc>
                <a:spcPts val="3499"/>
              </a:lnSpc>
              <a:buFont typeface="Arial"/>
              <a:buChar char="•"/>
            </a:pPr>
            <a:r>
              <a:rPr lang="en-US" sz="2499">
                <a:solidFill>
                  <a:srgbClr val="2A2E30"/>
                </a:solidFill>
                <a:latin typeface="DM Sans"/>
                <a:ea typeface="DM Sans"/>
                <a:cs typeface="DM Sans"/>
                <a:sym typeface="DM Sans"/>
              </a:rPr>
              <a:t>C: Regularization parameter</a:t>
            </a:r>
          </a:p>
          <a:p>
            <a:pPr algn="l" marL="539749" indent="-269875" lvl="1">
              <a:lnSpc>
                <a:spcPts val="3499"/>
              </a:lnSpc>
              <a:buFont typeface="Arial"/>
              <a:buChar char="•"/>
            </a:pPr>
            <a:r>
              <a:rPr lang="en-US" sz="2499">
                <a:solidFill>
                  <a:srgbClr val="2A2E30"/>
                </a:solidFill>
                <a:latin typeface="DM Sans"/>
                <a:ea typeface="DM Sans"/>
                <a:cs typeface="DM Sans"/>
                <a:sym typeface="DM Sans"/>
              </a:rPr>
              <a:t>kernel: Type of kernel function (e.g., linear, RBF)</a:t>
            </a:r>
          </a:p>
          <a:p>
            <a:pPr algn="l" marL="539749" indent="-269875" lvl="1">
              <a:lnSpc>
                <a:spcPts val="3499"/>
              </a:lnSpc>
              <a:buFont typeface="Arial"/>
              <a:buChar char="•"/>
            </a:pPr>
            <a:r>
              <a:rPr lang="en-US" sz="2499">
                <a:solidFill>
                  <a:srgbClr val="2A2E30"/>
                </a:solidFill>
                <a:latin typeface="DM Sans"/>
                <a:ea typeface="DM Sans"/>
                <a:cs typeface="DM Sans"/>
                <a:sym typeface="DM Sans"/>
              </a:rPr>
              <a:t>gamma: Defines influence of a single training example</a:t>
            </a:r>
          </a:p>
          <a:p>
            <a:pPr algn="l" marL="539749" indent="-269875" lvl="1">
              <a:lnSpc>
                <a:spcPts val="3499"/>
              </a:lnSpc>
              <a:buFont typeface="Arial"/>
              <a:buChar char="•"/>
            </a:pPr>
            <a:r>
              <a:rPr lang="en-US" sz="2499">
                <a:solidFill>
                  <a:srgbClr val="2A2E30"/>
                </a:solidFill>
                <a:latin typeface="DM Sans"/>
                <a:ea typeface="DM Sans"/>
                <a:cs typeface="DM Sans"/>
                <a:sym typeface="DM Sans"/>
              </a:rPr>
              <a:t>degree: Degree of the polynomial kernel</a:t>
            </a:r>
          </a:p>
        </p:txBody>
      </p:sp>
      <p:sp>
        <p:nvSpPr>
          <p:cNvPr name="TextBox 10" id="10"/>
          <p:cNvSpPr txBox="true"/>
          <p:nvPr/>
        </p:nvSpPr>
        <p:spPr>
          <a:xfrm rot="0">
            <a:off x="1028700" y="5803506"/>
            <a:ext cx="9053475" cy="2668612"/>
          </a:xfrm>
          <a:prstGeom prst="rect">
            <a:avLst/>
          </a:prstGeom>
        </p:spPr>
        <p:txBody>
          <a:bodyPr anchor="t" rtlCol="false" tIns="0" lIns="0" bIns="0" rIns="0">
            <a:spAutoFit/>
          </a:bodyPr>
          <a:lstStyle/>
          <a:p>
            <a:pPr algn="l">
              <a:lnSpc>
                <a:spcPts val="3586"/>
              </a:lnSpc>
            </a:pPr>
            <a:r>
              <a:rPr lang="en-US" sz="2561" b="true">
                <a:solidFill>
                  <a:srgbClr val="2A2E30"/>
                </a:solidFill>
                <a:latin typeface="DM Sans Bold"/>
                <a:ea typeface="DM Sans Bold"/>
                <a:cs typeface="DM Sans Bold"/>
                <a:sym typeface="DM Sans Bold"/>
              </a:rPr>
              <a:t>Random Fo</a:t>
            </a:r>
            <a:r>
              <a:rPr lang="en-US" b="true" sz="2561">
                <a:solidFill>
                  <a:srgbClr val="2A2E30"/>
                </a:solidFill>
                <a:latin typeface="DM Sans Bold"/>
                <a:ea typeface="DM Sans Bold"/>
                <a:cs typeface="DM Sans Bold"/>
                <a:sym typeface="DM Sans Bold"/>
              </a:rPr>
              <a:t>rest:</a:t>
            </a:r>
          </a:p>
          <a:p>
            <a:pPr algn="l" marL="553039" indent="-276519" lvl="1">
              <a:lnSpc>
                <a:spcPts val="3586"/>
              </a:lnSpc>
              <a:buFont typeface="Arial"/>
              <a:buChar char="•"/>
            </a:pPr>
            <a:r>
              <a:rPr lang="en-US" sz="2561">
                <a:solidFill>
                  <a:srgbClr val="2A2E30"/>
                </a:solidFill>
                <a:latin typeface="DM Sans"/>
                <a:ea typeface="DM Sans"/>
                <a:cs typeface="DM Sans"/>
                <a:sym typeface="DM Sans"/>
              </a:rPr>
              <a:t>n_estimators: Number of trees in the forest</a:t>
            </a:r>
          </a:p>
          <a:p>
            <a:pPr algn="l" marL="553039" indent="-276519" lvl="1">
              <a:lnSpc>
                <a:spcPts val="3586"/>
              </a:lnSpc>
              <a:buFont typeface="Arial"/>
              <a:buChar char="•"/>
            </a:pPr>
            <a:r>
              <a:rPr lang="en-US" sz="2561">
                <a:solidFill>
                  <a:srgbClr val="2A2E30"/>
                </a:solidFill>
                <a:latin typeface="DM Sans"/>
                <a:ea typeface="DM Sans"/>
                <a:cs typeface="DM Sans"/>
                <a:sym typeface="DM Sans"/>
              </a:rPr>
              <a:t>max_depth: Maximum depth of each tree</a:t>
            </a:r>
          </a:p>
          <a:p>
            <a:pPr algn="l" marL="553039" indent="-276519" lvl="1">
              <a:lnSpc>
                <a:spcPts val="3586"/>
              </a:lnSpc>
              <a:buFont typeface="Arial"/>
              <a:buChar char="•"/>
            </a:pPr>
            <a:r>
              <a:rPr lang="en-US" sz="2561">
                <a:solidFill>
                  <a:srgbClr val="2A2E30"/>
                </a:solidFill>
                <a:latin typeface="DM Sans"/>
                <a:ea typeface="DM Sans"/>
                <a:cs typeface="DM Sans"/>
                <a:sym typeface="DM Sans"/>
              </a:rPr>
              <a:t>min_samples_split: Minimum samples required to split an internal node</a:t>
            </a:r>
          </a:p>
          <a:p>
            <a:pPr algn="l" marL="553039" indent="-276519" lvl="1">
              <a:lnSpc>
                <a:spcPts val="3586"/>
              </a:lnSpc>
              <a:buFont typeface="Arial"/>
              <a:buChar char="•"/>
            </a:pPr>
            <a:r>
              <a:rPr lang="en-US" sz="2561">
                <a:solidFill>
                  <a:srgbClr val="2A2E30"/>
                </a:solidFill>
                <a:latin typeface="DM Sans"/>
                <a:ea typeface="DM Sans"/>
                <a:cs typeface="DM Sans"/>
                <a:sym typeface="DM Sans"/>
              </a:rPr>
              <a:t>criterion: Function to measure the quality of a split</a:t>
            </a:r>
          </a:p>
        </p:txBody>
      </p:sp>
      <p:sp>
        <p:nvSpPr>
          <p:cNvPr name="TextBox 11" id="11"/>
          <p:cNvSpPr txBox="true"/>
          <p:nvPr/>
        </p:nvSpPr>
        <p:spPr>
          <a:xfrm rot="0">
            <a:off x="10082175" y="2723756"/>
            <a:ext cx="7912235" cy="2220937"/>
          </a:xfrm>
          <a:prstGeom prst="rect">
            <a:avLst/>
          </a:prstGeom>
        </p:spPr>
        <p:txBody>
          <a:bodyPr anchor="t" rtlCol="false" tIns="0" lIns="0" bIns="0" rIns="0">
            <a:spAutoFit/>
          </a:bodyPr>
          <a:lstStyle/>
          <a:p>
            <a:pPr algn="l">
              <a:lnSpc>
                <a:spcPts val="3586"/>
              </a:lnSpc>
            </a:pPr>
            <a:r>
              <a:rPr lang="en-US" sz="2561" b="true">
                <a:solidFill>
                  <a:srgbClr val="2A2E30"/>
                </a:solidFill>
                <a:latin typeface="DM Sans Bold"/>
                <a:ea typeface="DM Sans Bold"/>
                <a:cs typeface="DM Sans Bold"/>
                <a:sym typeface="DM Sans Bold"/>
              </a:rPr>
              <a:t>Logistic Reg</a:t>
            </a:r>
            <a:r>
              <a:rPr lang="en-US" b="true" sz="2561">
                <a:solidFill>
                  <a:srgbClr val="2A2E30"/>
                </a:solidFill>
                <a:latin typeface="DM Sans Bold"/>
                <a:ea typeface="DM Sans Bold"/>
                <a:cs typeface="DM Sans Bold"/>
                <a:sym typeface="DM Sans Bold"/>
              </a:rPr>
              <a:t>ression:</a:t>
            </a:r>
          </a:p>
          <a:p>
            <a:pPr algn="l" marL="553039" indent="-276519" lvl="1">
              <a:lnSpc>
                <a:spcPts val="3586"/>
              </a:lnSpc>
              <a:buFont typeface="Arial"/>
              <a:buChar char="•"/>
            </a:pPr>
            <a:r>
              <a:rPr lang="en-US" sz="2561">
                <a:solidFill>
                  <a:srgbClr val="2A2E30"/>
                </a:solidFill>
                <a:latin typeface="DM Sans"/>
                <a:ea typeface="DM Sans"/>
                <a:cs typeface="DM Sans"/>
                <a:sym typeface="DM Sans"/>
              </a:rPr>
              <a:t>C: Regularization strength</a:t>
            </a:r>
          </a:p>
          <a:p>
            <a:pPr algn="l" marL="553039" indent="-276519" lvl="1">
              <a:lnSpc>
                <a:spcPts val="3586"/>
              </a:lnSpc>
              <a:buFont typeface="Arial"/>
              <a:buChar char="•"/>
            </a:pPr>
            <a:r>
              <a:rPr lang="en-US" sz="2561">
                <a:solidFill>
                  <a:srgbClr val="2A2E30"/>
                </a:solidFill>
                <a:latin typeface="DM Sans"/>
                <a:ea typeface="DM Sans"/>
                <a:cs typeface="DM Sans"/>
                <a:sym typeface="DM Sans"/>
              </a:rPr>
              <a:t>penalty: Type of regularization (e.g., L2)</a:t>
            </a:r>
          </a:p>
          <a:p>
            <a:pPr algn="l" marL="553039" indent="-276519" lvl="1">
              <a:lnSpc>
                <a:spcPts val="3586"/>
              </a:lnSpc>
              <a:buFont typeface="Arial"/>
              <a:buChar char="•"/>
            </a:pPr>
            <a:r>
              <a:rPr lang="en-US" sz="2561">
                <a:solidFill>
                  <a:srgbClr val="2A2E30"/>
                </a:solidFill>
                <a:latin typeface="DM Sans"/>
                <a:ea typeface="DM Sans"/>
                <a:cs typeface="DM Sans"/>
                <a:sym typeface="DM Sans"/>
              </a:rPr>
              <a:t>solver: Algorithm to use in optimization</a:t>
            </a:r>
          </a:p>
          <a:p>
            <a:pPr algn="l" marL="553039" indent="-276519" lvl="1">
              <a:lnSpc>
                <a:spcPts val="3586"/>
              </a:lnSpc>
              <a:buFont typeface="Arial"/>
              <a:buChar char="•"/>
            </a:pPr>
            <a:r>
              <a:rPr lang="en-US" sz="2561">
                <a:solidFill>
                  <a:srgbClr val="2A2E30"/>
                </a:solidFill>
                <a:latin typeface="DM Sans"/>
                <a:ea typeface="DM Sans"/>
                <a:cs typeface="DM Sans"/>
                <a:sym typeface="DM Sans"/>
              </a:rPr>
              <a:t>max_iter: Maximum number of iterations</a:t>
            </a:r>
          </a:p>
        </p:txBody>
      </p:sp>
      <p:sp>
        <p:nvSpPr>
          <p:cNvPr name="TextBox 12" id="12"/>
          <p:cNvSpPr txBox="true"/>
          <p:nvPr/>
        </p:nvSpPr>
        <p:spPr>
          <a:xfrm rot="0">
            <a:off x="10082175" y="6027975"/>
            <a:ext cx="7912235" cy="2220937"/>
          </a:xfrm>
          <a:prstGeom prst="rect">
            <a:avLst/>
          </a:prstGeom>
        </p:spPr>
        <p:txBody>
          <a:bodyPr anchor="t" rtlCol="false" tIns="0" lIns="0" bIns="0" rIns="0">
            <a:spAutoFit/>
          </a:bodyPr>
          <a:lstStyle/>
          <a:p>
            <a:pPr algn="l">
              <a:lnSpc>
                <a:spcPts val="3586"/>
              </a:lnSpc>
            </a:pPr>
            <a:r>
              <a:rPr lang="en-US" sz="2561" b="true">
                <a:solidFill>
                  <a:srgbClr val="2A2E30"/>
                </a:solidFill>
                <a:latin typeface="DM Sans Bold"/>
                <a:ea typeface="DM Sans Bold"/>
                <a:cs typeface="DM Sans Bold"/>
                <a:sym typeface="DM Sans Bold"/>
              </a:rPr>
              <a:t>XGBoost:</a:t>
            </a:r>
          </a:p>
          <a:p>
            <a:pPr algn="l" marL="553039" indent="-276519" lvl="1">
              <a:lnSpc>
                <a:spcPts val="3586"/>
              </a:lnSpc>
              <a:buFont typeface="Arial"/>
              <a:buChar char="•"/>
            </a:pPr>
            <a:r>
              <a:rPr lang="en-US" sz="2561">
                <a:solidFill>
                  <a:srgbClr val="2A2E30"/>
                </a:solidFill>
                <a:latin typeface="DM Sans"/>
                <a:ea typeface="DM Sans"/>
                <a:cs typeface="DM Sans"/>
                <a:sym typeface="DM Sans"/>
              </a:rPr>
              <a:t>n_estimators: Number of boosting rounds</a:t>
            </a:r>
          </a:p>
          <a:p>
            <a:pPr algn="l" marL="553039" indent="-276519" lvl="1">
              <a:lnSpc>
                <a:spcPts val="3586"/>
              </a:lnSpc>
              <a:buFont typeface="Arial"/>
              <a:buChar char="•"/>
            </a:pPr>
            <a:r>
              <a:rPr lang="en-US" sz="2561">
                <a:solidFill>
                  <a:srgbClr val="2A2E30"/>
                </a:solidFill>
                <a:latin typeface="DM Sans"/>
                <a:ea typeface="DM Sans"/>
                <a:cs typeface="DM Sans"/>
                <a:sym typeface="DM Sans"/>
              </a:rPr>
              <a:t>max_depth: Maximum tree depth</a:t>
            </a:r>
          </a:p>
          <a:p>
            <a:pPr algn="l" marL="553039" indent="-276519" lvl="1">
              <a:lnSpc>
                <a:spcPts val="3586"/>
              </a:lnSpc>
              <a:buFont typeface="Arial"/>
              <a:buChar char="•"/>
            </a:pPr>
            <a:r>
              <a:rPr lang="en-US" sz="2561">
                <a:solidFill>
                  <a:srgbClr val="2A2E30"/>
                </a:solidFill>
                <a:latin typeface="DM Sans"/>
                <a:ea typeface="DM Sans"/>
                <a:cs typeface="DM Sans"/>
                <a:sym typeface="DM Sans"/>
              </a:rPr>
              <a:t>learning_rate: Step size shrinkage</a:t>
            </a:r>
          </a:p>
          <a:p>
            <a:pPr algn="l" marL="553039" indent="-276519" lvl="1">
              <a:lnSpc>
                <a:spcPts val="3586"/>
              </a:lnSpc>
              <a:buFont typeface="Arial"/>
              <a:buChar char="•"/>
            </a:pPr>
            <a:r>
              <a:rPr lang="en-US" sz="2561">
                <a:solidFill>
                  <a:srgbClr val="2A2E30"/>
                </a:solidFill>
                <a:latin typeface="DM Sans"/>
                <a:ea typeface="DM Sans"/>
                <a:cs typeface="DM Sans"/>
                <a:sym typeface="DM Sans"/>
              </a:rPr>
              <a:t>subsample: Fraction of samples used per tree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pic>
        <p:nvPicPr>
          <p:cNvPr name="Picture 2" id="2" descr="an orange and lilac chart with five items, with units ranging from 0 to 50"/>
          <p:cNvPicPr>
            <a:picLocks noChangeAspect="true"/>
          </p:cNvPicPr>
          <p:nvPr/>
        </p:nvPicPr>
        <p:blipFill>
          <a:blip r:embed="rId2"/>
          <a:stretch>
            <a:fillRect/>
          </a:stretch>
        </p:blipFill>
        <p:spPr>
          <a:xfrm rot="0">
            <a:off x="-537026" y="1470028"/>
            <a:ext cx="13431534" cy="9456199"/>
          </a:xfrm>
          <a:prstGeom prst="rect">
            <a:avLst/>
          </a:prstGeom>
        </p:spPr>
      </p:pic>
      <p:sp>
        <p:nvSpPr>
          <p:cNvPr name="TextBox 3" id="3"/>
          <p:cNvSpPr txBox="true"/>
          <p:nvPr/>
        </p:nvSpPr>
        <p:spPr>
          <a:xfrm rot="0">
            <a:off x="582268" y="536488"/>
            <a:ext cx="5769052" cy="1381125"/>
          </a:xfrm>
          <a:prstGeom prst="rect">
            <a:avLst/>
          </a:prstGeom>
        </p:spPr>
        <p:txBody>
          <a:bodyPr anchor="t" rtlCol="false" tIns="0" lIns="0" bIns="0" rIns="0">
            <a:spAutoFit/>
          </a:bodyPr>
          <a:lstStyle/>
          <a:p>
            <a:pPr algn="l">
              <a:lnSpc>
                <a:spcPts val="10800"/>
              </a:lnSpc>
              <a:spcBef>
                <a:spcPct val="0"/>
              </a:spcBef>
            </a:pPr>
            <a:r>
              <a:rPr lang="en-US" sz="9000" spc="-179">
                <a:solidFill>
                  <a:srgbClr val="FFFFFF"/>
                </a:solidFill>
                <a:latin typeface="Arsenal"/>
                <a:ea typeface="Arsenal"/>
                <a:cs typeface="Arsenal"/>
                <a:sym typeface="Arsenal"/>
              </a:rPr>
              <a:t>Results</a:t>
            </a:r>
          </a:p>
        </p:txBody>
      </p:sp>
      <p:sp>
        <p:nvSpPr>
          <p:cNvPr name="TextBox 4" id="4"/>
          <p:cNvSpPr txBox="true"/>
          <p:nvPr/>
        </p:nvSpPr>
        <p:spPr>
          <a:xfrm rot="0">
            <a:off x="13415126" y="3127812"/>
            <a:ext cx="5064156"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DM Sans"/>
                <a:ea typeface="DM Sans"/>
                <a:cs typeface="DM Sans"/>
                <a:sym typeface="DM Sans"/>
              </a:rPr>
              <a:t>F1 Score </a:t>
            </a:r>
          </a:p>
        </p:txBody>
      </p:sp>
      <p:sp>
        <p:nvSpPr>
          <p:cNvPr name="AutoShape 5" id="5">
            <a:extLst>
              <a:ext uri="{C183D7F6-B498-43B3-948B-1728B52AA6E4}">
                <adec:decorative xmlns:adec="http://schemas.microsoft.com/office/drawing/2017/decorative" val="1"/>
              </a:ext>
            </a:extLst>
          </p:cNvPr>
          <p:cNvSpPr/>
          <p:nvPr/>
        </p:nvSpPr>
        <p:spPr>
          <a:xfrm flipH="true">
            <a:off x="582268" y="1922375"/>
            <a:ext cx="7340687" cy="0"/>
          </a:xfrm>
          <a:prstGeom prst="line">
            <a:avLst/>
          </a:prstGeom>
          <a:ln cap="flat" w="9525">
            <a:solidFill>
              <a:srgbClr val="D4EDF4"/>
            </a:solidFill>
            <a:prstDash val="solid"/>
            <a:headEnd type="none" len="sm" w="sm"/>
            <a:tailEnd type="none" len="sm" w="sm"/>
          </a:ln>
        </p:spPr>
      </p:sp>
      <p:sp>
        <p:nvSpPr>
          <p:cNvPr name="Freeform 6" id="6"/>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3"/>
            <a:stretch>
              <a:fillRect l="0" t="-20605" r="0" b="-20605"/>
            </a:stretch>
          </a:blipFill>
        </p:spPr>
      </p:sp>
      <p:grpSp>
        <p:nvGrpSpPr>
          <p:cNvPr name="Group 7" id="7"/>
          <p:cNvGrpSpPr/>
          <p:nvPr/>
        </p:nvGrpSpPr>
        <p:grpSpPr>
          <a:xfrm rot="0">
            <a:off x="12628866" y="3016250"/>
            <a:ext cx="786260" cy="693023"/>
            <a:chOff x="0" y="0"/>
            <a:chExt cx="207081" cy="182525"/>
          </a:xfrm>
        </p:grpSpPr>
        <p:sp>
          <p:nvSpPr>
            <p:cNvPr name="Freeform 8" id="8"/>
            <p:cNvSpPr/>
            <p:nvPr/>
          </p:nvSpPr>
          <p:spPr>
            <a:xfrm flipH="false" flipV="false" rot="0">
              <a:off x="0" y="0"/>
              <a:ext cx="207081" cy="182525"/>
            </a:xfrm>
            <a:custGeom>
              <a:avLst/>
              <a:gdLst/>
              <a:ahLst/>
              <a:cxnLst/>
              <a:rect r="r" b="b" t="t" l="l"/>
              <a:pathLst>
                <a:path h="182525" w="207081">
                  <a:moveTo>
                    <a:pt x="0" y="0"/>
                  </a:moveTo>
                  <a:lnTo>
                    <a:pt x="207081" y="0"/>
                  </a:lnTo>
                  <a:lnTo>
                    <a:pt x="207081" y="182525"/>
                  </a:lnTo>
                  <a:lnTo>
                    <a:pt x="0" y="182525"/>
                  </a:lnTo>
                  <a:close/>
                </a:path>
              </a:pathLst>
            </a:custGeom>
            <a:solidFill>
              <a:srgbClr val="F46530"/>
            </a:solidFill>
          </p:spPr>
        </p:sp>
        <p:sp>
          <p:nvSpPr>
            <p:cNvPr name="TextBox 9" id="9"/>
            <p:cNvSpPr txBox="true"/>
            <p:nvPr/>
          </p:nvSpPr>
          <p:spPr>
            <a:xfrm>
              <a:off x="0" y="-28575"/>
              <a:ext cx="207081" cy="2111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2628866" y="4079875"/>
            <a:ext cx="786260" cy="693023"/>
            <a:chOff x="0" y="0"/>
            <a:chExt cx="207081" cy="182525"/>
          </a:xfrm>
        </p:grpSpPr>
        <p:sp>
          <p:nvSpPr>
            <p:cNvPr name="Freeform 11" id="11"/>
            <p:cNvSpPr/>
            <p:nvPr/>
          </p:nvSpPr>
          <p:spPr>
            <a:xfrm flipH="false" flipV="false" rot="0">
              <a:off x="0" y="0"/>
              <a:ext cx="207081" cy="182525"/>
            </a:xfrm>
            <a:custGeom>
              <a:avLst/>
              <a:gdLst/>
              <a:ahLst/>
              <a:cxnLst/>
              <a:rect r="r" b="b" t="t" l="l"/>
              <a:pathLst>
                <a:path h="182525" w="207081">
                  <a:moveTo>
                    <a:pt x="0" y="0"/>
                  </a:moveTo>
                  <a:lnTo>
                    <a:pt x="207081" y="0"/>
                  </a:lnTo>
                  <a:lnTo>
                    <a:pt x="207081" y="182525"/>
                  </a:lnTo>
                  <a:lnTo>
                    <a:pt x="0" y="182525"/>
                  </a:lnTo>
                  <a:close/>
                </a:path>
              </a:pathLst>
            </a:custGeom>
            <a:solidFill>
              <a:srgbClr val="FFFFFF"/>
            </a:solidFill>
          </p:spPr>
        </p:sp>
        <p:sp>
          <p:nvSpPr>
            <p:cNvPr name="TextBox 12" id="12"/>
            <p:cNvSpPr txBox="true"/>
            <p:nvPr/>
          </p:nvSpPr>
          <p:spPr>
            <a:xfrm>
              <a:off x="0" y="-28575"/>
              <a:ext cx="207081" cy="2111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12628866" y="5143500"/>
            <a:ext cx="786260" cy="693023"/>
            <a:chOff x="0" y="0"/>
            <a:chExt cx="207081" cy="182525"/>
          </a:xfrm>
        </p:grpSpPr>
        <p:sp>
          <p:nvSpPr>
            <p:cNvPr name="Freeform 14" id="14"/>
            <p:cNvSpPr/>
            <p:nvPr/>
          </p:nvSpPr>
          <p:spPr>
            <a:xfrm flipH="false" flipV="false" rot="0">
              <a:off x="0" y="0"/>
              <a:ext cx="207081" cy="182525"/>
            </a:xfrm>
            <a:custGeom>
              <a:avLst/>
              <a:gdLst/>
              <a:ahLst/>
              <a:cxnLst/>
              <a:rect r="r" b="b" t="t" l="l"/>
              <a:pathLst>
                <a:path h="182525" w="207081">
                  <a:moveTo>
                    <a:pt x="0" y="0"/>
                  </a:moveTo>
                  <a:lnTo>
                    <a:pt x="207081" y="0"/>
                  </a:lnTo>
                  <a:lnTo>
                    <a:pt x="207081" y="182525"/>
                  </a:lnTo>
                  <a:lnTo>
                    <a:pt x="0" y="182525"/>
                  </a:lnTo>
                  <a:close/>
                </a:path>
              </a:pathLst>
            </a:custGeom>
            <a:solidFill>
              <a:srgbClr val="2F5F98"/>
            </a:solidFill>
          </p:spPr>
        </p:sp>
        <p:sp>
          <p:nvSpPr>
            <p:cNvPr name="TextBox 15" id="15"/>
            <p:cNvSpPr txBox="true"/>
            <p:nvPr/>
          </p:nvSpPr>
          <p:spPr>
            <a:xfrm>
              <a:off x="0" y="-28575"/>
              <a:ext cx="207081" cy="2111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2628866" y="6207125"/>
            <a:ext cx="786260" cy="693023"/>
            <a:chOff x="0" y="0"/>
            <a:chExt cx="207081" cy="182525"/>
          </a:xfrm>
        </p:grpSpPr>
        <p:sp>
          <p:nvSpPr>
            <p:cNvPr name="Freeform 17" id="17"/>
            <p:cNvSpPr/>
            <p:nvPr/>
          </p:nvSpPr>
          <p:spPr>
            <a:xfrm flipH="false" flipV="false" rot="0">
              <a:off x="0" y="0"/>
              <a:ext cx="207081" cy="182525"/>
            </a:xfrm>
            <a:custGeom>
              <a:avLst/>
              <a:gdLst/>
              <a:ahLst/>
              <a:cxnLst/>
              <a:rect r="r" b="b" t="t" l="l"/>
              <a:pathLst>
                <a:path h="182525" w="207081">
                  <a:moveTo>
                    <a:pt x="0" y="0"/>
                  </a:moveTo>
                  <a:lnTo>
                    <a:pt x="207081" y="0"/>
                  </a:lnTo>
                  <a:lnTo>
                    <a:pt x="207081" y="182525"/>
                  </a:lnTo>
                  <a:lnTo>
                    <a:pt x="0" y="182525"/>
                  </a:lnTo>
                  <a:close/>
                </a:path>
              </a:pathLst>
            </a:custGeom>
            <a:solidFill>
              <a:srgbClr val="31356E"/>
            </a:solidFill>
          </p:spPr>
        </p:sp>
        <p:sp>
          <p:nvSpPr>
            <p:cNvPr name="TextBox 18" id="18"/>
            <p:cNvSpPr txBox="true"/>
            <p:nvPr/>
          </p:nvSpPr>
          <p:spPr>
            <a:xfrm>
              <a:off x="0" y="-28575"/>
              <a:ext cx="207081" cy="211100"/>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13415126" y="4191437"/>
            <a:ext cx="5064156"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DM Sans"/>
                <a:ea typeface="DM Sans"/>
                <a:cs typeface="DM Sans"/>
                <a:sym typeface="DM Sans"/>
              </a:rPr>
              <a:t>Accuracy</a:t>
            </a:r>
          </a:p>
        </p:txBody>
      </p:sp>
      <p:sp>
        <p:nvSpPr>
          <p:cNvPr name="TextBox 20" id="20"/>
          <p:cNvSpPr txBox="true"/>
          <p:nvPr/>
        </p:nvSpPr>
        <p:spPr>
          <a:xfrm rot="0">
            <a:off x="13415126" y="5255062"/>
            <a:ext cx="5064156"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DM Sans"/>
                <a:ea typeface="DM Sans"/>
                <a:cs typeface="DM Sans"/>
                <a:sym typeface="DM Sans"/>
              </a:rPr>
              <a:t>Precision</a:t>
            </a:r>
          </a:p>
        </p:txBody>
      </p:sp>
      <p:sp>
        <p:nvSpPr>
          <p:cNvPr name="TextBox 21" id="21"/>
          <p:cNvSpPr txBox="true"/>
          <p:nvPr/>
        </p:nvSpPr>
        <p:spPr>
          <a:xfrm rot="0">
            <a:off x="13415126" y="6318687"/>
            <a:ext cx="5064156"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DM Sans"/>
                <a:ea typeface="DM Sans"/>
                <a:cs typeface="DM Sans"/>
                <a:sym typeface="DM Sans"/>
              </a:rPr>
              <a:t>Recall</a:t>
            </a:r>
          </a:p>
        </p:txBody>
      </p:sp>
      <p:sp>
        <p:nvSpPr>
          <p:cNvPr name="TextBox 22" id="22"/>
          <p:cNvSpPr txBox="true"/>
          <p:nvPr/>
        </p:nvSpPr>
        <p:spPr>
          <a:xfrm rot="0">
            <a:off x="13021996" y="8443198"/>
            <a:ext cx="3318338" cy="860425"/>
          </a:xfrm>
          <a:prstGeom prst="rect">
            <a:avLst/>
          </a:prstGeom>
        </p:spPr>
        <p:txBody>
          <a:bodyPr anchor="t" rtlCol="false" tIns="0" lIns="0" bIns="0" rIns="0">
            <a:spAutoFit/>
          </a:bodyPr>
          <a:lstStyle/>
          <a:p>
            <a:pPr algn="l">
              <a:lnSpc>
                <a:spcPts val="3499"/>
              </a:lnSpc>
            </a:pPr>
            <a:r>
              <a:rPr lang="en-US" sz="2499">
                <a:solidFill>
                  <a:srgbClr val="FFFFFF"/>
                </a:solidFill>
                <a:latin typeface="DM Sans"/>
                <a:ea typeface="DM Sans"/>
                <a:cs typeface="DM Sans"/>
                <a:sym typeface="DM Sans"/>
              </a:rPr>
              <a:t>Comparison of Model Performance Metrics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true" flipV="false" rot="-8100000">
            <a:off x="7089400" y="600041"/>
            <a:ext cx="8075295" cy="8229600"/>
          </a:xfrm>
          <a:custGeom>
            <a:avLst/>
            <a:gdLst/>
            <a:ahLst/>
            <a:cxnLst/>
            <a:rect r="r" b="b" t="t" l="l"/>
            <a:pathLst>
              <a:path h="8229600" w="8075295">
                <a:moveTo>
                  <a:pt x="8075295" y="0"/>
                </a:moveTo>
                <a:lnTo>
                  <a:pt x="0" y="0"/>
                </a:lnTo>
                <a:lnTo>
                  <a:pt x="0" y="8229600"/>
                </a:lnTo>
                <a:lnTo>
                  <a:pt x="8075295" y="8229600"/>
                </a:lnTo>
                <a:lnTo>
                  <a:pt x="8075295" y="0"/>
                </a:lnTo>
                <a:close/>
              </a:path>
            </a:pathLst>
          </a:custGeom>
          <a:blipFill>
            <a:blip r:embed="rId2"/>
            <a:stretch>
              <a:fillRect l="0" t="0" r="0" b="0"/>
            </a:stretch>
          </a:blipFill>
        </p:spPr>
      </p:sp>
      <p:sp>
        <p:nvSpPr>
          <p:cNvPr name="AutoShape 3" id="3">
            <a:extLst>
              <a:ext uri="{C183D7F6-B498-43B3-948B-1728B52AA6E4}">
                <adec:decorative xmlns:adec="http://schemas.microsoft.com/office/drawing/2017/decorative" val="1"/>
              </a:ext>
            </a:extLst>
          </p:cNvPr>
          <p:cNvSpPr/>
          <p:nvPr/>
        </p:nvSpPr>
        <p:spPr>
          <a:xfrm flipV="true">
            <a:off x="-27947" y="1595438"/>
            <a:ext cx="18288000" cy="0"/>
          </a:xfrm>
          <a:prstGeom prst="line">
            <a:avLst/>
          </a:prstGeom>
          <a:ln cap="flat" w="9525">
            <a:solidFill>
              <a:srgbClr val="2A2E30"/>
            </a:solidFill>
            <a:prstDash val="solid"/>
            <a:headEnd type="none" len="sm" w="sm"/>
            <a:tailEnd type="none" len="sm" w="sm"/>
          </a:ln>
        </p:spPr>
      </p:sp>
      <p:sp>
        <p:nvSpPr>
          <p:cNvPr name="TextBox 4" id="4"/>
          <p:cNvSpPr txBox="true"/>
          <p:nvPr/>
        </p:nvSpPr>
        <p:spPr>
          <a:xfrm rot="0">
            <a:off x="6686914" y="676275"/>
            <a:ext cx="4914172" cy="695325"/>
          </a:xfrm>
          <a:prstGeom prst="rect">
            <a:avLst/>
          </a:prstGeom>
        </p:spPr>
        <p:txBody>
          <a:bodyPr anchor="t" rtlCol="false" tIns="0" lIns="0" bIns="0" rIns="0">
            <a:spAutoFit/>
          </a:bodyPr>
          <a:lstStyle/>
          <a:p>
            <a:pPr algn="l">
              <a:lnSpc>
                <a:spcPts val="5400"/>
              </a:lnSpc>
              <a:spcBef>
                <a:spcPct val="0"/>
              </a:spcBef>
            </a:pPr>
            <a:r>
              <a:rPr lang="en-US" b="true" sz="4500" spc="-89">
                <a:solidFill>
                  <a:srgbClr val="2A2E30"/>
                </a:solidFill>
                <a:latin typeface="DM Sans Bold"/>
                <a:ea typeface="DM Sans Bold"/>
                <a:cs typeface="DM Sans Bold"/>
                <a:sym typeface="DM Sans Bold"/>
              </a:rPr>
              <a:t>Conclusion </a:t>
            </a:r>
          </a:p>
        </p:txBody>
      </p:sp>
      <p:sp>
        <p:nvSpPr>
          <p:cNvPr name="Freeform 5" id="5"/>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3"/>
            <a:stretch>
              <a:fillRect l="0" t="-20605" r="0" b="-20605"/>
            </a:stretch>
          </a:blipFill>
        </p:spPr>
      </p:sp>
      <p:sp>
        <p:nvSpPr>
          <p:cNvPr name="TextBox 6" id="6"/>
          <p:cNvSpPr txBox="true"/>
          <p:nvPr/>
        </p:nvSpPr>
        <p:spPr>
          <a:xfrm rot="0">
            <a:off x="593595" y="2015815"/>
            <a:ext cx="17044917" cy="79914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2A2E30"/>
                </a:solidFill>
                <a:latin typeface="DM Sans"/>
                <a:ea typeface="DM Sans"/>
                <a:cs typeface="DM Sans"/>
                <a:sym typeface="DM Sans"/>
              </a:rPr>
              <a:t>We developed InsuriFy, a machine learning-based system to classify whether a medical insurance premium is high, using consumer and demographic data.</a:t>
            </a:r>
          </a:p>
          <a:p>
            <a:pPr algn="l" marL="647700" indent="-323850" lvl="1">
              <a:lnSpc>
                <a:spcPts val="4200"/>
              </a:lnSpc>
              <a:buFont typeface="Arial"/>
              <a:buChar char="•"/>
            </a:pPr>
            <a:r>
              <a:rPr lang="en-US" sz="3000">
                <a:solidFill>
                  <a:srgbClr val="2A2E30"/>
                </a:solidFill>
                <a:latin typeface="DM Sans"/>
                <a:ea typeface="DM Sans"/>
                <a:cs typeface="DM Sans"/>
                <a:sym typeface="DM Sans"/>
              </a:rPr>
              <a:t>Classification models like SVM, Random Forest, </a:t>
            </a:r>
            <a:r>
              <a:rPr lang="en-US" sz="3000">
                <a:solidFill>
                  <a:srgbClr val="2A2E30"/>
                </a:solidFill>
                <a:latin typeface="DM Sans"/>
                <a:ea typeface="DM Sans"/>
                <a:cs typeface="DM Sans"/>
                <a:sym typeface="DM Sans"/>
              </a:rPr>
              <a:t>Logistic Regression, and XGBoost were implemented and compared using a structured pipeline:</a:t>
            </a:r>
          </a:p>
          <a:p>
            <a:pPr algn="l" marL="647700" indent="-323850" lvl="1">
              <a:lnSpc>
                <a:spcPts val="4200"/>
              </a:lnSpc>
              <a:buFont typeface="Arial"/>
              <a:buChar char="•"/>
            </a:pPr>
            <a:r>
              <a:rPr lang="en-US" sz="3000">
                <a:solidFill>
                  <a:srgbClr val="2A2E30"/>
                </a:solidFill>
                <a:latin typeface="DM Sans"/>
                <a:ea typeface="DM Sans"/>
                <a:cs typeface="DM Sans"/>
                <a:sym typeface="DM Sans"/>
              </a:rPr>
              <a:t>data cleaning → normalization → model training → evaluation → hyperparameter tuning.</a:t>
            </a:r>
          </a:p>
          <a:p>
            <a:pPr algn="l" marL="647700" indent="-323850" lvl="1">
              <a:lnSpc>
                <a:spcPts val="4200"/>
              </a:lnSpc>
              <a:buFont typeface="Arial"/>
              <a:buChar char="•"/>
            </a:pPr>
            <a:r>
              <a:rPr lang="en-US" sz="3000">
                <a:solidFill>
                  <a:srgbClr val="2A2E30"/>
                </a:solidFill>
                <a:latin typeface="DM Sans"/>
                <a:ea typeface="DM Sans"/>
                <a:cs typeface="DM Sans"/>
                <a:sym typeface="DM Sans"/>
              </a:rPr>
              <a:t>A detailed exploratory data analysis was performed to understand the impact of features such as age, BMI, smoking status, and region on insurance charges.</a:t>
            </a:r>
          </a:p>
          <a:p>
            <a:pPr algn="l" marL="647700" indent="-323850" lvl="1">
              <a:lnSpc>
                <a:spcPts val="4200"/>
              </a:lnSpc>
              <a:buFont typeface="Arial"/>
              <a:buChar char="•"/>
            </a:pPr>
            <a:r>
              <a:rPr lang="en-US" sz="3000">
                <a:solidFill>
                  <a:srgbClr val="2A2E30"/>
                </a:solidFill>
                <a:latin typeface="DM Sans"/>
                <a:ea typeface="DM Sans"/>
                <a:cs typeface="DM Sans"/>
                <a:sym typeface="DM Sans"/>
              </a:rPr>
              <a:t>Multiple normalization techniques (L1, L2, MinMax, Standard) were tested to find the most effective preprocessing path.</a:t>
            </a:r>
          </a:p>
          <a:p>
            <a:pPr algn="l" marL="647700" indent="-323850" lvl="1">
              <a:lnSpc>
                <a:spcPts val="4200"/>
              </a:lnSpc>
              <a:buFont typeface="Arial"/>
              <a:buChar char="•"/>
            </a:pPr>
            <a:r>
              <a:rPr lang="en-US" sz="3000">
                <a:solidFill>
                  <a:srgbClr val="2A2E30"/>
                </a:solidFill>
                <a:latin typeface="DM Sans"/>
                <a:ea typeface="DM Sans"/>
                <a:cs typeface="DM Sans"/>
                <a:sym typeface="DM Sans"/>
              </a:rPr>
              <a:t>Cross-validation and key metrics (Accuracy, F1 Score, Precision, Recall) ensured fair and reliable model evaluation.</a:t>
            </a:r>
          </a:p>
          <a:p>
            <a:pPr algn="l" marL="647700" indent="-323850" lvl="1">
              <a:lnSpc>
                <a:spcPts val="4200"/>
              </a:lnSpc>
              <a:buFont typeface="Arial"/>
              <a:buChar char="•"/>
            </a:pPr>
            <a:r>
              <a:rPr lang="en-US" sz="3000">
                <a:solidFill>
                  <a:srgbClr val="2A2E30"/>
                </a:solidFill>
                <a:latin typeface="DM Sans"/>
                <a:ea typeface="DM Sans"/>
                <a:cs typeface="DM Sans"/>
                <a:sym typeface="DM Sans"/>
              </a:rPr>
              <a:t>Random Forest and XGBoost outperformed other models in terms of both F1 Score and generalization.</a:t>
            </a:r>
          </a:p>
          <a:p>
            <a:pPr algn="l" marL="647700" indent="-323850" lvl="1">
              <a:lnSpc>
                <a:spcPts val="4200"/>
              </a:lnSpc>
              <a:buFont typeface="Arial"/>
              <a:buChar char="•"/>
            </a:pPr>
            <a:r>
              <a:rPr lang="en-US" sz="3000">
                <a:solidFill>
                  <a:srgbClr val="2A2E30"/>
                </a:solidFill>
                <a:latin typeface="DM Sans"/>
                <a:ea typeface="DM Sans"/>
                <a:cs typeface="DM Sans"/>
                <a:sym typeface="DM Sans"/>
              </a:rPr>
              <a:t>The system can assist insurance companies in evaluating client risk profiles and assigning appropriate premiums.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false" flipV="false" rot="-3934330">
            <a:off x="8735911" y="-5500518"/>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3" id="3"/>
          <p:cNvSpPr/>
          <p:nvPr/>
        </p:nvSpPr>
        <p:spPr>
          <a:xfrm flipH="false" flipV="false" rot="0">
            <a:off x="7097665" y="2887947"/>
            <a:ext cx="4207346" cy="3612368"/>
          </a:xfrm>
          <a:custGeom>
            <a:avLst/>
            <a:gdLst/>
            <a:ahLst/>
            <a:cxnLst/>
            <a:rect r="r" b="b" t="t" l="l"/>
            <a:pathLst>
              <a:path h="3612368" w="4207346">
                <a:moveTo>
                  <a:pt x="0" y="0"/>
                </a:moveTo>
                <a:lnTo>
                  <a:pt x="4207346" y="0"/>
                </a:lnTo>
                <a:lnTo>
                  <a:pt x="4207346" y="3612367"/>
                </a:lnTo>
                <a:lnTo>
                  <a:pt x="0" y="3612367"/>
                </a:lnTo>
                <a:lnTo>
                  <a:pt x="0" y="0"/>
                </a:lnTo>
                <a:close/>
              </a:path>
            </a:pathLst>
          </a:custGeom>
          <a:blipFill>
            <a:blip r:embed="rId3"/>
            <a:stretch>
              <a:fillRect l="0" t="0" r="0" b="0"/>
            </a:stretch>
          </a:blipFill>
        </p:spPr>
      </p:sp>
      <p:sp>
        <p:nvSpPr>
          <p:cNvPr name="Freeform 4" id="4"/>
          <p:cNvSpPr/>
          <p:nvPr/>
        </p:nvSpPr>
        <p:spPr>
          <a:xfrm flipH="false" flipV="false" rot="0">
            <a:off x="13406521" y="2887947"/>
            <a:ext cx="3852779" cy="3593365"/>
          </a:xfrm>
          <a:custGeom>
            <a:avLst/>
            <a:gdLst/>
            <a:ahLst/>
            <a:cxnLst/>
            <a:rect r="r" b="b" t="t" l="l"/>
            <a:pathLst>
              <a:path h="3593365" w="3852779">
                <a:moveTo>
                  <a:pt x="0" y="0"/>
                </a:moveTo>
                <a:lnTo>
                  <a:pt x="3852779" y="0"/>
                </a:lnTo>
                <a:lnTo>
                  <a:pt x="3852779" y="3593364"/>
                </a:lnTo>
                <a:lnTo>
                  <a:pt x="0" y="3593364"/>
                </a:lnTo>
                <a:lnTo>
                  <a:pt x="0" y="0"/>
                </a:lnTo>
                <a:close/>
              </a:path>
            </a:pathLst>
          </a:custGeom>
          <a:blipFill>
            <a:blip r:embed="rId4"/>
            <a:stretch>
              <a:fillRect l="0" t="0" r="0" b="0"/>
            </a:stretch>
          </a:blipFill>
        </p:spPr>
      </p:sp>
      <p:sp>
        <p:nvSpPr>
          <p:cNvPr name="Freeform 5" id="5"/>
          <p:cNvSpPr/>
          <p:nvPr/>
        </p:nvSpPr>
        <p:spPr>
          <a:xfrm flipH="false" flipV="false" rot="0">
            <a:off x="1028700" y="2887947"/>
            <a:ext cx="4586235" cy="3612368"/>
          </a:xfrm>
          <a:custGeom>
            <a:avLst/>
            <a:gdLst/>
            <a:ahLst/>
            <a:cxnLst/>
            <a:rect r="r" b="b" t="t" l="l"/>
            <a:pathLst>
              <a:path h="3612368" w="4586235">
                <a:moveTo>
                  <a:pt x="0" y="0"/>
                </a:moveTo>
                <a:lnTo>
                  <a:pt x="4586235" y="0"/>
                </a:lnTo>
                <a:lnTo>
                  <a:pt x="4586235" y="3612367"/>
                </a:lnTo>
                <a:lnTo>
                  <a:pt x="0" y="3612367"/>
                </a:lnTo>
                <a:lnTo>
                  <a:pt x="0" y="0"/>
                </a:lnTo>
                <a:close/>
              </a:path>
            </a:pathLst>
          </a:custGeom>
          <a:blipFill>
            <a:blip r:embed="rId5"/>
            <a:stretch>
              <a:fillRect l="0" t="0" r="0" b="0"/>
            </a:stretch>
          </a:blipFill>
        </p:spPr>
      </p:sp>
      <p:sp>
        <p:nvSpPr>
          <p:cNvPr name="Freeform 6" id="6"/>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6"/>
            <a:stretch>
              <a:fillRect l="0" t="-20605" r="0" b="-20605"/>
            </a:stretch>
          </a:blipFill>
        </p:spPr>
      </p:sp>
      <p:sp>
        <p:nvSpPr>
          <p:cNvPr name="Freeform 7" id="7"/>
          <p:cNvSpPr/>
          <p:nvPr/>
        </p:nvSpPr>
        <p:spPr>
          <a:xfrm flipH="false" flipV="false" rot="0">
            <a:off x="6517135" y="7549329"/>
            <a:ext cx="5253730" cy="2955223"/>
          </a:xfrm>
          <a:custGeom>
            <a:avLst/>
            <a:gdLst/>
            <a:ahLst/>
            <a:cxnLst/>
            <a:rect r="r" b="b" t="t" l="l"/>
            <a:pathLst>
              <a:path h="2955223" w="5253730">
                <a:moveTo>
                  <a:pt x="0" y="0"/>
                </a:moveTo>
                <a:lnTo>
                  <a:pt x="5253730" y="0"/>
                </a:lnTo>
                <a:lnTo>
                  <a:pt x="5253730" y="2955223"/>
                </a:lnTo>
                <a:lnTo>
                  <a:pt x="0" y="2955223"/>
                </a:lnTo>
                <a:lnTo>
                  <a:pt x="0" y="0"/>
                </a:lnTo>
                <a:close/>
              </a:path>
            </a:pathLst>
          </a:custGeom>
          <a:blipFill>
            <a:blip r:embed="rId7"/>
            <a:stretch>
              <a:fillRect l="0" t="0" r="0" b="0"/>
            </a:stretch>
          </a:blipFill>
        </p:spPr>
      </p:sp>
      <p:sp>
        <p:nvSpPr>
          <p:cNvPr name="TextBox 8" id="8"/>
          <p:cNvSpPr txBox="true"/>
          <p:nvPr/>
        </p:nvSpPr>
        <p:spPr>
          <a:xfrm rot="0">
            <a:off x="3075035" y="447675"/>
            <a:ext cx="9961820" cy="923925"/>
          </a:xfrm>
          <a:prstGeom prst="rect">
            <a:avLst/>
          </a:prstGeom>
        </p:spPr>
        <p:txBody>
          <a:bodyPr anchor="t" rtlCol="false" tIns="0" lIns="0" bIns="0" rIns="0">
            <a:spAutoFit/>
          </a:bodyPr>
          <a:lstStyle/>
          <a:p>
            <a:pPr algn="l">
              <a:lnSpc>
                <a:spcPts val="7200"/>
              </a:lnSpc>
              <a:spcBef>
                <a:spcPct val="0"/>
              </a:spcBef>
            </a:pPr>
            <a:r>
              <a:rPr lang="en-US" sz="6000" spc="-120">
                <a:solidFill>
                  <a:srgbClr val="2A2E30"/>
                </a:solidFill>
                <a:latin typeface="DM Sans"/>
                <a:ea typeface="DM Sans"/>
                <a:cs typeface="DM Sans"/>
                <a:sym typeface="DM Sans"/>
              </a:rPr>
              <a:t>Conclusion and Result</a:t>
            </a:r>
          </a:p>
        </p:txBody>
      </p:sp>
      <p:sp>
        <p:nvSpPr>
          <p:cNvPr name="TextBox 9" id="9"/>
          <p:cNvSpPr txBox="true"/>
          <p:nvPr/>
        </p:nvSpPr>
        <p:spPr>
          <a:xfrm rot="0">
            <a:off x="1028700" y="6873304"/>
            <a:ext cx="4092670" cy="9239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2A2E30"/>
                </a:solidFill>
                <a:latin typeface="DM Sans"/>
                <a:ea typeface="DM Sans"/>
                <a:cs typeface="DM Sans"/>
                <a:sym typeface="DM Sans"/>
              </a:rPr>
              <a:t>ROC Curve - Random Forest</a:t>
            </a:r>
          </a:p>
        </p:txBody>
      </p:sp>
      <p:sp>
        <p:nvSpPr>
          <p:cNvPr name="TextBox 10" id="10"/>
          <p:cNvSpPr txBox="true"/>
          <p:nvPr/>
        </p:nvSpPr>
        <p:spPr>
          <a:xfrm rot="0">
            <a:off x="7097665" y="6873304"/>
            <a:ext cx="4092670" cy="9239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2A2E30"/>
                </a:solidFill>
                <a:latin typeface="DM Sans"/>
                <a:ea typeface="DM Sans"/>
                <a:cs typeface="DM Sans"/>
                <a:sym typeface="DM Sans"/>
              </a:rPr>
              <a:t>Confusin Matrix-Random Forest</a:t>
            </a:r>
          </a:p>
        </p:txBody>
      </p:sp>
      <p:sp>
        <p:nvSpPr>
          <p:cNvPr name="TextBox 11" id="11"/>
          <p:cNvSpPr txBox="true"/>
          <p:nvPr/>
        </p:nvSpPr>
        <p:spPr>
          <a:xfrm rot="0">
            <a:off x="13166630" y="6873304"/>
            <a:ext cx="4092670" cy="9239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2A2E30"/>
                </a:solidFill>
                <a:latin typeface="DM Sans"/>
                <a:ea typeface="DM Sans"/>
                <a:cs typeface="DM Sans"/>
                <a:sym typeface="DM Sans"/>
              </a:rPr>
              <a:t>Performance Raidal Chart-Random Forest</a:t>
            </a:r>
          </a:p>
        </p:txBody>
      </p:sp>
      <p:sp>
        <p:nvSpPr>
          <p:cNvPr name="AutoShape 12" id="12">
            <a:extLst>
              <a:ext uri="{C183D7F6-B498-43B3-948B-1728B52AA6E4}">
                <adec:decorative xmlns:adec="http://schemas.microsoft.com/office/drawing/2017/decorative" val="1"/>
              </a:ext>
            </a:extLst>
          </p:cNvPr>
          <p:cNvSpPr/>
          <p:nvPr/>
        </p:nvSpPr>
        <p:spPr>
          <a:xfrm flipV="true">
            <a:off x="-27947" y="1595438"/>
            <a:ext cx="18288000" cy="0"/>
          </a:xfrm>
          <a:prstGeom prst="line">
            <a:avLst/>
          </a:prstGeom>
          <a:ln cap="flat" w="9525">
            <a:solidFill>
              <a:srgbClr val="2A2E3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false" flipV="false" rot="4194878">
            <a:off x="12086631" y="-4458730"/>
            <a:ext cx="14212134" cy="14034482"/>
          </a:xfrm>
          <a:custGeom>
            <a:avLst/>
            <a:gdLst/>
            <a:ahLst/>
            <a:cxnLst/>
            <a:rect r="r" b="b" t="t" l="l"/>
            <a:pathLst>
              <a:path h="14034482" w="14212134">
                <a:moveTo>
                  <a:pt x="0" y="0"/>
                </a:moveTo>
                <a:lnTo>
                  <a:pt x="14212134" y="0"/>
                </a:lnTo>
                <a:lnTo>
                  <a:pt x="14212134" y="14034482"/>
                </a:lnTo>
                <a:lnTo>
                  <a:pt x="0" y="14034482"/>
                </a:lnTo>
                <a:lnTo>
                  <a:pt x="0" y="0"/>
                </a:lnTo>
                <a:close/>
              </a:path>
            </a:pathLst>
          </a:custGeom>
          <a:blipFill>
            <a:blip r:embed="rId2"/>
            <a:stretch>
              <a:fillRect l="0" t="0" r="0" b="0"/>
            </a:stretch>
          </a:blipFill>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3"/>
            <a:stretch>
              <a:fillRect l="0" t="-20605" r="0" b="-20605"/>
            </a:stretch>
          </a:blipFill>
        </p:spPr>
      </p:sp>
      <p:sp>
        <p:nvSpPr>
          <p:cNvPr name="AutoShape 4" id="4"/>
          <p:cNvSpPr/>
          <p:nvPr/>
        </p:nvSpPr>
        <p:spPr>
          <a:xfrm flipV="true">
            <a:off x="0" y="1371600"/>
            <a:ext cx="18288000" cy="0"/>
          </a:xfrm>
          <a:prstGeom prst="line">
            <a:avLst/>
          </a:prstGeom>
          <a:ln cap="rnd" w="19050">
            <a:solidFill>
              <a:srgbClr val="000000"/>
            </a:solidFill>
            <a:prstDash val="solid"/>
            <a:headEnd type="none" len="sm" w="sm"/>
            <a:tailEnd type="none" len="sm" w="sm"/>
          </a:ln>
        </p:spPr>
      </p:sp>
      <p:sp>
        <p:nvSpPr>
          <p:cNvPr name="Freeform 5" id="5"/>
          <p:cNvSpPr/>
          <p:nvPr/>
        </p:nvSpPr>
        <p:spPr>
          <a:xfrm flipH="false" flipV="false" rot="0">
            <a:off x="13011237" y="6189326"/>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4"/>
            <a:stretch>
              <a:fillRect l="0" t="0" r="0" b="0"/>
            </a:stretch>
          </a:blipFill>
        </p:spPr>
      </p:sp>
      <p:sp>
        <p:nvSpPr>
          <p:cNvPr name="TextBox 6" id="6"/>
          <p:cNvSpPr txBox="true"/>
          <p:nvPr/>
        </p:nvSpPr>
        <p:spPr>
          <a:xfrm rot="0">
            <a:off x="348251" y="1638745"/>
            <a:ext cx="17399432" cy="2306955"/>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2A2E30"/>
                </a:solidFill>
                <a:latin typeface="DM Sans"/>
                <a:ea typeface="DM Sans"/>
                <a:cs typeface="DM Sans"/>
                <a:sym typeface="DM Sans"/>
              </a:rPr>
              <a:t> Scikit-learn: Machine </a:t>
            </a:r>
            <a:r>
              <a:rPr lang="en-US" sz="3299">
                <a:solidFill>
                  <a:srgbClr val="2A2E30"/>
                </a:solidFill>
                <a:latin typeface="DM Sans"/>
                <a:ea typeface="DM Sans"/>
                <a:cs typeface="DM Sans"/>
                <a:sym typeface="DM Sans"/>
              </a:rPr>
              <a:t>Learning in Python –</a:t>
            </a:r>
          </a:p>
          <a:p>
            <a:pPr algn="l">
              <a:lnSpc>
                <a:spcPts val="4619"/>
              </a:lnSpc>
            </a:pPr>
            <a:r>
              <a:rPr lang="en-US" sz="3299">
                <a:solidFill>
                  <a:srgbClr val="2A2E30"/>
                </a:solidFill>
                <a:latin typeface="DM Sans"/>
                <a:ea typeface="DM Sans"/>
                <a:cs typeface="DM Sans"/>
                <a:sym typeface="DM Sans"/>
              </a:rPr>
              <a:t>       Pedregosa, F., et al. (2011). Journal of Machine Learning Research, 12, 2825–2830.</a:t>
            </a:r>
          </a:p>
          <a:p>
            <a:pPr algn="l">
              <a:lnSpc>
                <a:spcPts val="4619"/>
              </a:lnSpc>
            </a:pPr>
            <a:r>
              <a:rPr lang="en-US" sz="3299">
                <a:solidFill>
                  <a:srgbClr val="2A2E30"/>
                </a:solidFill>
                <a:latin typeface="DM Sans"/>
                <a:ea typeface="DM Sans"/>
                <a:cs typeface="DM Sans"/>
                <a:sym typeface="DM Sans"/>
              </a:rPr>
              <a:t>       </a:t>
            </a:r>
            <a:r>
              <a:rPr lang="en-US" sz="3299">
                <a:solidFill>
                  <a:srgbClr val="2A2E30"/>
                </a:solidFill>
                <a:latin typeface="DM Sans"/>
                <a:ea typeface="DM Sans"/>
                <a:cs typeface="DM Sans"/>
                <a:sym typeface="DM Sans"/>
              </a:rPr>
              <a:t>https://scikit-learn.org</a:t>
            </a:r>
          </a:p>
          <a:p>
            <a:pPr algn="l">
              <a:lnSpc>
                <a:spcPts val="4619"/>
              </a:lnSpc>
            </a:pPr>
          </a:p>
        </p:txBody>
      </p:sp>
      <p:sp>
        <p:nvSpPr>
          <p:cNvPr name="TextBox 7" id="7"/>
          <p:cNvSpPr txBox="true"/>
          <p:nvPr/>
        </p:nvSpPr>
        <p:spPr>
          <a:xfrm rot="0">
            <a:off x="6889634" y="309562"/>
            <a:ext cx="7976732" cy="752475"/>
          </a:xfrm>
          <a:prstGeom prst="rect">
            <a:avLst/>
          </a:prstGeom>
        </p:spPr>
        <p:txBody>
          <a:bodyPr anchor="t" rtlCol="false" tIns="0" lIns="0" bIns="0" rIns="0">
            <a:spAutoFit/>
          </a:bodyPr>
          <a:lstStyle/>
          <a:p>
            <a:pPr algn="l">
              <a:lnSpc>
                <a:spcPts val="5999"/>
              </a:lnSpc>
              <a:spcBef>
                <a:spcPct val="0"/>
              </a:spcBef>
            </a:pPr>
            <a:r>
              <a:rPr lang="en-US" b="true" sz="4999" spc="-99">
                <a:solidFill>
                  <a:srgbClr val="2A2E30"/>
                </a:solidFill>
                <a:latin typeface="DM Sans Bold"/>
                <a:ea typeface="DM Sans Bold"/>
                <a:cs typeface="DM Sans Bold"/>
                <a:sym typeface="DM Sans Bold"/>
              </a:rPr>
              <a:t>References</a:t>
            </a:r>
          </a:p>
        </p:txBody>
      </p:sp>
      <p:sp>
        <p:nvSpPr>
          <p:cNvPr name="TextBox 8" id="8"/>
          <p:cNvSpPr txBox="true"/>
          <p:nvPr/>
        </p:nvSpPr>
        <p:spPr>
          <a:xfrm rot="0">
            <a:off x="269952" y="3301273"/>
            <a:ext cx="16832749" cy="2306955"/>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2A2E30"/>
                </a:solidFill>
                <a:latin typeface="DM Sans"/>
                <a:ea typeface="DM Sans"/>
                <a:cs typeface="DM Sans"/>
                <a:sym typeface="DM Sans"/>
              </a:rPr>
              <a:t> XGBoost: A Scalable T</a:t>
            </a:r>
            <a:r>
              <a:rPr lang="en-US" sz="3299">
                <a:solidFill>
                  <a:srgbClr val="2A2E30"/>
                </a:solidFill>
                <a:latin typeface="DM Sans"/>
                <a:ea typeface="DM Sans"/>
                <a:cs typeface="DM Sans"/>
                <a:sym typeface="DM Sans"/>
              </a:rPr>
              <a:t>ree Boosting System –</a:t>
            </a:r>
          </a:p>
          <a:p>
            <a:pPr algn="l">
              <a:lnSpc>
                <a:spcPts val="4619"/>
              </a:lnSpc>
            </a:pPr>
            <a:r>
              <a:rPr lang="en-US" sz="3299">
                <a:solidFill>
                  <a:srgbClr val="2A2E30"/>
                </a:solidFill>
                <a:latin typeface="DM Sans"/>
                <a:ea typeface="DM Sans"/>
                <a:cs typeface="DM Sans"/>
                <a:sym typeface="DM Sans"/>
              </a:rPr>
              <a:t>       Chen, T., &amp; Guestrin, C. (2016). Proceedings of the 22nd ACM SIGKDD Conference.</a:t>
            </a:r>
          </a:p>
          <a:p>
            <a:pPr algn="l">
              <a:lnSpc>
                <a:spcPts val="4619"/>
              </a:lnSpc>
            </a:pPr>
            <a:r>
              <a:rPr lang="en-US" sz="3299">
                <a:solidFill>
                  <a:srgbClr val="2A2E30"/>
                </a:solidFill>
                <a:latin typeface="DM Sans"/>
                <a:ea typeface="DM Sans"/>
                <a:cs typeface="DM Sans"/>
                <a:sym typeface="DM Sans"/>
              </a:rPr>
              <a:t>       </a:t>
            </a:r>
            <a:r>
              <a:rPr lang="en-US" sz="3299">
                <a:solidFill>
                  <a:srgbClr val="2A2E30"/>
                </a:solidFill>
                <a:latin typeface="DM Sans"/>
                <a:ea typeface="DM Sans"/>
                <a:cs typeface="DM Sans"/>
                <a:sym typeface="DM Sans"/>
              </a:rPr>
              <a:t>https://dl.acm.org/doi/10.1145/2939672.2939785</a:t>
            </a:r>
          </a:p>
          <a:p>
            <a:pPr algn="l">
              <a:lnSpc>
                <a:spcPts val="4619"/>
              </a:lnSpc>
            </a:pPr>
          </a:p>
        </p:txBody>
      </p:sp>
      <p:sp>
        <p:nvSpPr>
          <p:cNvPr name="TextBox 9" id="9"/>
          <p:cNvSpPr txBox="true"/>
          <p:nvPr/>
        </p:nvSpPr>
        <p:spPr>
          <a:xfrm rot="0">
            <a:off x="269952" y="5034603"/>
            <a:ext cx="18018048" cy="2306955"/>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2A2E30"/>
                </a:solidFill>
                <a:latin typeface="DM Sans"/>
                <a:ea typeface="DM Sans"/>
                <a:cs typeface="DM Sans"/>
                <a:sym typeface="DM Sans"/>
              </a:rPr>
              <a:t>1. Health Insurance Cost Prediction using Machine Lea</a:t>
            </a:r>
            <a:r>
              <a:rPr lang="en-US" sz="3299">
                <a:solidFill>
                  <a:srgbClr val="2A2E30"/>
                </a:solidFill>
                <a:latin typeface="DM Sans"/>
                <a:ea typeface="DM Sans"/>
                <a:cs typeface="DM Sans"/>
                <a:sym typeface="DM Sans"/>
              </a:rPr>
              <a:t>rning Algorithms –</a:t>
            </a:r>
          </a:p>
          <a:p>
            <a:pPr algn="l">
              <a:lnSpc>
                <a:spcPts val="4619"/>
              </a:lnSpc>
            </a:pPr>
            <a:r>
              <a:rPr lang="en-US" sz="3299">
                <a:solidFill>
                  <a:srgbClr val="2A2E30"/>
                </a:solidFill>
                <a:latin typeface="DM Sans"/>
                <a:ea typeface="DM Sans"/>
                <a:cs typeface="DM Sans"/>
                <a:sym typeface="DM Sans"/>
              </a:rPr>
              <a:t>      Rahman, M. M., et al. (2020). IEEE International Conference on Artificial Intelligence.</a:t>
            </a:r>
          </a:p>
          <a:p>
            <a:pPr algn="l">
              <a:lnSpc>
                <a:spcPts val="4619"/>
              </a:lnSpc>
            </a:pPr>
            <a:r>
              <a:rPr lang="en-US" sz="3299">
                <a:solidFill>
                  <a:srgbClr val="2A2E30"/>
                </a:solidFill>
                <a:latin typeface="DM Sans"/>
                <a:ea typeface="DM Sans"/>
                <a:cs typeface="DM Sans"/>
                <a:sym typeface="DM Sans"/>
              </a:rPr>
              <a:t>      DOI</a:t>
            </a:r>
            <a:r>
              <a:rPr lang="en-US" sz="3299">
                <a:solidFill>
                  <a:srgbClr val="2A2E30"/>
                </a:solidFill>
                <a:latin typeface="DM Sans"/>
                <a:ea typeface="DM Sans"/>
                <a:cs typeface="DM Sans"/>
                <a:sym typeface="DM Sans"/>
              </a:rPr>
              <a:t>: 10.1109/ICAIE50891.2020.9358395</a:t>
            </a:r>
          </a:p>
          <a:p>
            <a:pPr algn="l">
              <a:lnSpc>
                <a:spcPts val="4619"/>
              </a:lnSpc>
            </a:pPr>
          </a:p>
        </p:txBody>
      </p:sp>
      <p:sp>
        <p:nvSpPr>
          <p:cNvPr name="TextBox 10" id="10"/>
          <p:cNvSpPr txBox="true"/>
          <p:nvPr/>
        </p:nvSpPr>
        <p:spPr>
          <a:xfrm rot="0">
            <a:off x="269952" y="6882673"/>
            <a:ext cx="17262557" cy="1725930"/>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2A2E30"/>
                </a:solidFill>
                <a:latin typeface="DM Sans"/>
                <a:ea typeface="DM Sans"/>
                <a:cs typeface="DM Sans"/>
                <a:sym typeface="DM Sans"/>
              </a:rPr>
              <a:t>1. IBM Analytics Commu</a:t>
            </a:r>
            <a:r>
              <a:rPr lang="en-US" sz="3299">
                <a:solidFill>
                  <a:srgbClr val="2A2E30"/>
                </a:solidFill>
                <a:latin typeface="DM Sans"/>
                <a:ea typeface="DM Sans"/>
                <a:cs typeface="DM Sans"/>
                <a:sym typeface="DM Sans"/>
              </a:rPr>
              <a:t>nity – Understanding Exploratory Data Analysis (EDA) –</a:t>
            </a:r>
          </a:p>
          <a:p>
            <a:pPr algn="l">
              <a:lnSpc>
                <a:spcPts val="4619"/>
              </a:lnSpc>
            </a:pPr>
            <a:r>
              <a:rPr lang="en-US" sz="3299">
                <a:solidFill>
                  <a:srgbClr val="2A2E30"/>
                </a:solidFill>
                <a:latin typeface="DM Sans"/>
                <a:ea typeface="DM Sans"/>
                <a:cs typeface="DM Sans"/>
                <a:sym typeface="DM Sans"/>
              </a:rPr>
              <a:t>      https://community.ibm.com/community/user/datascience/blogs/</a:t>
            </a:r>
          </a:p>
          <a:p>
            <a:pPr algn="l">
              <a:lnSpc>
                <a:spcPts val="4619"/>
              </a:lnSpc>
            </a:pPr>
          </a:p>
        </p:txBody>
      </p:sp>
      <p:sp>
        <p:nvSpPr>
          <p:cNvPr name="TextBox 11" id="11"/>
          <p:cNvSpPr txBox="true"/>
          <p:nvPr/>
        </p:nvSpPr>
        <p:spPr>
          <a:xfrm rot="0">
            <a:off x="269952" y="8168328"/>
            <a:ext cx="17262557" cy="1725930"/>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2A2E30"/>
                </a:solidFill>
                <a:latin typeface="DM Sans"/>
                <a:ea typeface="DM Sans"/>
                <a:cs typeface="DM Sans"/>
                <a:sym typeface="DM Sans"/>
              </a:rPr>
              <a:t>1. Medical Cos</a:t>
            </a:r>
            <a:r>
              <a:rPr lang="en-US" sz="3299">
                <a:solidFill>
                  <a:srgbClr val="2A2E30"/>
                </a:solidFill>
                <a:latin typeface="DM Sans"/>
                <a:ea typeface="DM Sans"/>
                <a:cs typeface="DM Sans"/>
                <a:sym typeface="DM Sans"/>
              </a:rPr>
              <a:t>t Personal Dataset from Kaggle –</a:t>
            </a:r>
          </a:p>
          <a:p>
            <a:pPr algn="l" marL="712468" indent="-356234" lvl="1">
              <a:lnSpc>
                <a:spcPts val="4619"/>
              </a:lnSpc>
              <a:buFont typeface="Arial"/>
              <a:buChar char="•"/>
            </a:pPr>
            <a:r>
              <a:rPr lang="en-US" sz="3299">
                <a:solidFill>
                  <a:srgbClr val="2A2E30"/>
                </a:solidFill>
                <a:latin typeface="DM Sans"/>
                <a:ea typeface="DM Sans"/>
                <a:cs typeface="DM Sans"/>
                <a:sym typeface="DM Sans"/>
              </a:rPr>
              <a:t>https://www.kaggle.com/datasets/mirichoi0218/insurance</a:t>
            </a:r>
          </a:p>
          <a:p>
            <a:pPr algn="l">
              <a:lnSpc>
                <a:spcPts val="46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TextBox 2" id="2"/>
          <p:cNvSpPr txBox="true"/>
          <p:nvPr/>
        </p:nvSpPr>
        <p:spPr>
          <a:xfrm rot="0">
            <a:off x="1235267" y="1644976"/>
            <a:ext cx="4301871" cy="923925"/>
          </a:xfrm>
          <a:prstGeom prst="rect">
            <a:avLst/>
          </a:prstGeom>
        </p:spPr>
        <p:txBody>
          <a:bodyPr anchor="t" rtlCol="false" tIns="0" lIns="0" bIns="0" rIns="0">
            <a:spAutoFit/>
          </a:bodyPr>
          <a:lstStyle/>
          <a:p>
            <a:pPr algn="l">
              <a:lnSpc>
                <a:spcPts val="7200"/>
              </a:lnSpc>
              <a:spcBef>
                <a:spcPct val="0"/>
              </a:spcBef>
            </a:pPr>
            <a:r>
              <a:rPr lang="en-US" sz="6000" spc="-120">
                <a:solidFill>
                  <a:srgbClr val="2A2E30"/>
                </a:solidFill>
                <a:latin typeface="DM Sans"/>
                <a:ea typeface="DM Sans"/>
                <a:cs typeface="DM Sans"/>
                <a:sym typeface="DM Sans"/>
              </a:rPr>
              <a:t>Thank You :)</a:t>
            </a:r>
          </a:p>
        </p:txBody>
      </p:sp>
      <p:sp>
        <p:nvSpPr>
          <p:cNvPr name="TextBox 3" id="3"/>
          <p:cNvSpPr txBox="true"/>
          <p:nvPr/>
        </p:nvSpPr>
        <p:spPr>
          <a:xfrm rot="0">
            <a:off x="1235267" y="5018355"/>
            <a:ext cx="5556297" cy="3691255"/>
          </a:xfrm>
          <a:prstGeom prst="rect">
            <a:avLst/>
          </a:prstGeom>
        </p:spPr>
        <p:txBody>
          <a:bodyPr anchor="t" rtlCol="false" tIns="0" lIns="0" bIns="0" rIns="0">
            <a:spAutoFit/>
          </a:bodyPr>
          <a:lstStyle/>
          <a:p>
            <a:pPr algn="l">
              <a:lnSpc>
                <a:spcPts val="4339"/>
              </a:lnSpc>
            </a:pPr>
            <a:r>
              <a:rPr lang="en-US" sz="3099">
                <a:solidFill>
                  <a:srgbClr val="2A2E30"/>
                </a:solidFill>
                <a:latin typeface="DM Sans"/>
                <a:ea typeface="DM Sans"/>
                <a:cs typeface="DM Sans"/>
                <a:sym typeface="DM Sans"/>
              </a:rPr>
              <a:t>22052262</a:t>
            </a:r>
            <a:r>
              <a:rPr lang="en-US" sz="3099">
                <a:solidFill>
                  <a:srgbClr val="2A2E30"/>
                </a:solidFill>
                <a:latin typeface="DM Sans"/>
                <a:ea typeface="DM Sans"/>
                <a:cs typeface="DM Sans"/>
                <a:sym typeface="DM Sans"/>
              </a:rPr>
              <a:t> - Abhinav Prakash</a:t>
            </a:r>
          </a:p>
          <a:p>
            <a:pPr algn="l">
              <a:lnSpc>
                <a:spcPts val="4339"/>
              </a:lnSpc>
            </a:pPr>
            <a:r>
              <a:rPr lang="en-US" sz="3099">
                <a:solidFill>
                  <a:srgbClr val="2A2E30"/>
                </a:solidFill>
                <a:latin typeface="DM Sans"/>
                <a:ea typeface="DM Sans"/>
                <a:cs typeface="DM Sans"/>
                <a:sym typeface="DM Sans"/>
              </a:rPr>
              <a:t>22052466 - Krishna Singh</a:t>
            </a:r>
          </a:p>
          <a:p>
            <a:pPr algn="l">
              <a:lnSpc>
                <a:spcPts val="4339"/>
              </a:lnSpc>
            </a:pPr>
            <a:r>
              <a:rPr lang="en-US" sz="3099">
                <a:solidFill>
                  <a:srgbClr val="2A2E30"/>
                </a:solidFill>
                <a:latin typeface="DM Sans"/>
                <a:ea typeface="DM Sans"/>
                <a:cs typeface="DM Sans"/>
                <a:sym typeface="DM Sans"/>
              </a:rPr>
              <a:t>22052521 - Aaditya Aanand</a:t>
            </a:r>
          </a:p>
          <a:p>
            <a:pPr algn="l">
              <a:lnSpc>
                <a:spcPts val="4339"/>
              </a:lnSpc>
            </a:pPr>
            <a:r>
              <a:rPr lang="en-US" sz="3099">
                <a:solidFill>
                  <a:srgbClr val="2A2E30"/>
                </a:solidFill>
                <a:latin typeface="DM Sans"/>
                <a:ea typeface="DM Sans"/>
                <a:cs typeface="DM Sans"/>
                <a:sym typeface="DM Sans"/>
              </a:rPr>
              <a:t>22052530 - Amitesh Ranjan</a:t>
            </a:r>
          </a:p>
          <a:p>
            <a:pPr algn="l">
              <a:lnSpc>
                <a:spcPts val="4339"/>
              </a:lnSpc>
            </a:pPr>
            <a:r>
              <a:rPr lang="en-US" sz="3099">
                <a:solidFill>
                  <a:srgbClr val="2A2E30"/>
                </a:solidFill>
                <a:latin typeface="DM Sans"/>
                <a:ea typeface="DM Sans"/>
                <a:cs typeface="DM Sans"/>
                <a:sym typeface="DM Sans"/>
              </a:rPr>
              <a:t>22052572 - Priyanshu Kumar</a:t>
            </a:r>
          </a:p>
          <a:p>
            <a:pPr algn="l">
              <a:lnSpc>
                <a:spcPts val="4339"/>
              </a:lnSpc>
            </a:pPr>
            <a:r>
              <a:rPr lang="en-US" sz="3099">
                <a:solidFill>
                  <a:srgbClr val="2A2E30"/>
                </a:solidFill>
                <a:latin typeface="DM Sans"/>
                <a:ea typeface="DM Sans"/>
                <a:cs typeface="DM Sans"/>
                <a:sym typeface="DM Sans"/>
              </a:rPr>
              <a:t>22053413 - Ayush Keshri</a:t>
            </a:r>
          </a:p>
          <a:p>
            <a:pPr algn="l">
              <a:lnSpc>
                <a:spcPts val="3499"/>
              </a:lnSpc>
            </a:pPr>
          </a:p>
        </p:txBody>
      </p:sp>
      <p:sp>
        <p:nvSpPr>
          <p:cNvPr name="AutoShape 4" id="4">
            <a:extLst>
              <a:ext uri="{C183D7F6-B498-43B3-948B-1728B52AA6E4}">
                <adec:decorative xmlns:adec="http://schemas.microsoft.com/office/drawing/2017/decorative" val="1"/>
              </a:ext>
            </a:extLst>
          </p:cNvPr>
          <p:cNvSpPr/>
          <p:nvPr/>
        </p:nvSpPr>
        <p:spPr>
          <a:xfrm rot="-5400000">
            <a:off x="3163315" y="5138738"/>
            <a:ext cx="7590766" cy="0"/>
          </a:xfrm>
          <a:prstGeom prst="line">
            <a:avLst/>
          </a:prstGeom>
          <a:ln cap="flat" w="9525">
            <a:solidFill>
              <a:srgbClr val="2A2E30"/>
            </a:solidFill>
            <a:prstDash val="solid"/>
            <a:headEnd type="none" len="sm" w="sm"/>
            <a:tailEnd type="none" len="sm" w="sm"/>
          </a:ln>
        </p:spPr>
      </p:sp>
      <p:sp>
        <p:nvSpPr>
          <p:cNvPr name="Freeform 5" id="5" descr="an icon depicting a person with a question"/>
          <p:cNvSpPr/>
          <p:nvPr/>
        </p:nvSpPr>
        <p:spPr>
          <a:xfrm flipH="false" flipV="false" rot="0">
            <a:off x="8799410" y="6144210"/>
            <a:ext cx="915018" cy="1046279"/>
          </a:xfrm>
          <a:custGeom>
            <a:avLst/>
            <a:gdLst/>
            <a:ahLst/>
            <a:cxnLst/>
            <a:rect r="r" b="b" t="t" l="l"/>
            <a:pathLst>
              <a:path h="1046279" w="915018">
                <a:moveTo>
                  <a:pt x="0" y="0"/>
                </a:moveTo>
                <a:lnTo>
                  <a:pt x="915018" y="0"/>
                </a:lnTo>
                <a:lnTo>
                  <a:pt x="915018" y="1046279"/>
                </a:lnTo>
                <a:lnTo>
                  <a:pt x="0" y="1046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con depicting a magnifying glass with an exclamation"/>
          <p:cNvSpPr/>
          <p:nvPr/>
        </p:nvSpPr>
        <p:spPr>
          <a:xfrm flipH="false" flipV="false" rot="0">
            <a:off x="8733779" y="4576002"/>
            <a:ext cx="1046279" cy="1046279"/>
          </a:xfrm>
          <a:custGeom>
            <a:avLst/>
            <a:gdLst/>
            <a:ahLst/>
            <a:cxnLst/>
            <a:rect r="r" b="b" t="t" l="l"/>
            <a:pathLst>
              <a:path h="1046279" w="1046279">
                <a:moveTo>
                  <a:pt x="0" y="0"/>
                </a:moveTo>
                <a:lnTo>
                  <a:pt x="1046279" y="0"/>
                </a:lnTo>
                <a:lnTo>
                  <a:pt x="1046279" y="1046279"/>
                </a:lnTo>
                <a:lnTo>
                  <a:pt x="0" y="1046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con depicting a list"/>
          <p:cNvSpPr/>
          <p:nvPr/>
        </p:nvSpPr>
        <p:spPr>
          <a:xfrm flipH="false" flipV="false" rot="0">
            <a:off x="8810910" y="3283225"/>
            <a:ext cx="892017" cy="614681"/>
          </a:xfrm>
          <a:custGeom>
            <a:avLst/>
            <a:gdLst/>
            <a:ahLst/>
            <a:cxnLst/>
            <a:rect r="r" b="b" t="t" l="l"/>
            <a:pathLst>
              <a:path h="614681" w="892017">
                <a:moveTo>
                  <a:pt x="0" y="0"/>
                </a:moveTo>
                <a:lnTo>
                  <a:pt x="892017" y="0"/>
                </a:lnTo>
                <a:lnTo>
                  <a:pt x="892017" y="614681"/>
                </a:lnTo>
                <a:lnTo>
                  <a:pt x="0" y="614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con depicting a lightbulb with a star"/>
          <p:cNvSpPr/>
          <p:nvPr/>
        </p:nvSpPr>
        <p:spPr>
          <a:xfrm flipH="false" flipV="false" rot="0">
            <a:off x="8850572" y="1666518"/>
            <a:ext cx="812694" cy="1020506"/>
          </a:xfrm>
          <a:custGeom>
            <a:avLst/>
            <a:gdLst/>
            <a:ahLst/>
            <a:cxnLst/>
            <a:rect r="r" b="b" t="t" l="l"/>
            <a:pathLst>
              <a:path h="1020506" w="812694">
                <a:moveTo>
                  <a:pt x="0" y="0"/>
                </a:moveTo>
                <a:lnTo>
                  <a:pt x="812694" y="0"/>
                </a:lnTo>
                <a:lnTo>
                  <a:pt x="812694" y="1020506"/>
                </a:lnTo>
                <a:lnTo>
                  <a:pt x="0" y="10205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con depicting information in a chat bubble"/>
          <p:cNvSpPr/>
          <p:nvPr/>
        </p:nvSpPr>
        <p:spPr>
          <a:xfrm flipH="false" flipV="false" rot="0">
            <a:off x="8810910" y="7679830"/>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con depicting three dots"/>
          <p:cNvSpPr/>
          <p:nvPr/>
        </p:nvSpPr>
        <p:spPr>
          <a:xfrm flipH="false" flipV="false" rot="0">
            <a:off x="13971830" y="8001067"/>
            <a:ext cx="873967" cy="246300"/>
          </a:xfrm>
          <a:custGeom>
            <a:avLst/>
            <a:gdLst/>
            <a:ahLst/>
            <a:cxnLst/>
            <a:rect r="r" b="b" t="t" l="l"/>
            <a:pathLst>
              <a:path h="246300" w="873967">
                <a:moveTo>
                  <a:pt x="0" y="0"/>
                </a:moveTo>
                <a:lnTo>
                  <a:pt x="873967" y="0"/>
                </a:lnTo>
                <a:lnTo>
                  <a:pt x="873967" y="246299"/>
                </a:lnTo>
                <a:lnTo>
                  <a:pt x="0" y="246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descr="an icon depicting a card"/>
          <p:cNvSpPr/>
          <p:nvPr/>
        </p:nvSpPr>
        <p:spPr>
          <a:xfrm flipH="false" flipV="false" rot="0">
            <a:off x="13862852" y="6317322"/>
            <a:ext cx="1046279" cy="700056"/>
          </a:xfrm>
          <a:custGeom>
            <a:avLst/>
            <a:gdLst/>
            <a:ahLst/>
            <a:cxnLst/>
            <a:rect r="r" b="b" t="t" l="l"/>
            <a:pathLst>
              <a:path h="700056" w="1046279">
                <a:moveTo>
                  <a:pt x="0" y="0"/>
                </a:moveTo>
                <a:lnTo>
                  <a:pt x="1046279" y="0"/>
                </a:lnTo>
                <a:lnTo>
                  <a:pt x="1046279" y="700055"/>
                </a:lnTo>
                <a:lnTo>
                  <a:pt x="0" y="7000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descr="an icon depicting FAQ bubbles"/>
          <p:cNvSpPr/>
          <p:nvPr/>
        </p:nvSpPr>
        <p:spPr>
          <a:xfrm flipH="false" flipV="false" rot="0">
            <a:off x="14098524" y="3203755"/>
            <a:ext cx="892017" cy="773622"/>
          </a:xfrm>
          <a:custGeom>
            <a:avLst/>
            <a:gdLst/>
            <a:ahLst/>
            <a:cxnLst/>
            <a:rect r="r" b="b" t="t" l="l"/>
            <a:pathLst>
              <a:path h="773622" w="892017">
                <a:moveTo>
                  <a:pt x="0" y="0"/>
                </a:moveTo>
                <a:lnTo>
                  <a:pt x="892017" y="0"/>
                </a:lnTo>
                <a:lnTo>
                  <a:pt x="892017" y="773621"/>
                </a:lnTo>
                <a:lnTo>
                  <a:pt x="0" y="7736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descr="an icon depicting a shopping bag"/>
          <p:cNvSpPr/>
          <p:nvPr/>
        </p:nvSpPr>
        <p:spPr>
          <a:xfrm flipH="false" flipV="false" rot="0">
            <a:off x="14125321" y="1730762"/>
            <a:ext cx="660092" cy="892017"/>
          </a:xfrm>
          <a:custGeom>
            <a:avLst/>
            <a:gdLst/>
            <a:ahLst/>
            <a:cxnLst/>
            <a:rect r="r" b="b" t="t" l="l"/>
            <a:pathLst>
              <a:path h="892017" w="660092">
                <a:moveTo>
                  <a:pt x="0" y="0"/>
                </a:moveTo>
                <a:lnTo>
                  <a:pt x="660092" y="0"/>
                </a:lnTo>
                <a:lnTo>
                  <a:pt x="660092" y="892017"/>
                </a:lnTo>
                <a:lnTo>
                  <a:pt x="0" y="8920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descr="an icon depicting a shopping cart"/>
          <p:cNvSpPr/>
          <p:nvPr/>
        </p:nvSpPr>
        <p:spPr>
          <a:xfrm flipH="false" flipV="false" rot="0">
            <a:off x="13952451" y="4653133"/>
            <a:ext cx="838496" cy="892017"/>
          </a:xfrm>
          <a:custGeom>
            <a:avLst/>
            <a:gdLst/>
            <a:ahLst/>
            <a:cxnLst/>
            <a:rect r="r" b="b" t="t" l="l"/>
            <a:pathLst>
              <a:path h="892017" w="838496">
                <a:moveTo>
                  <a:pt x="0" y="0"/>
                </a:moveTo>
                <a:lnTo>
                  <a:pt x="838496" y="0"/>
                </a:lnTo>
                <a:lnTo>
                  <a:pt x="838496" y="892017"/>
                </a:lnTo>
                <a:lnTo>
                  <a:pt x="0" y="89201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descr="an icon depicting writing a message in a chat bubble"/>
          <p:cNvSpPr/>
          <p:nvPr/>
        </p:nvSpPr>
        <p:spPr>
          <a:xfrm flipH="false" flipV="false" rot="0">
            <a:off x="10476872" y="6286813"/>
            <a:ext cx="1046279" cy="761073"/>
          </a:xfrm>
          <a:custGeom>
            <a:avLst/>
            <a:gdLst/>
            <a:ahLst/>
            <a:cxnLst/>
            <a:rect r="r" b="b" t="t" l="l"/>
            <a:pathLst>
              <a:path h="761073" w="1046279">
                <a:moveTo>
                  <a:pt x="0" y="0"/>
                </a:moveTo>
                <a:lnTo>
                  <a:pt x="1046279" y="0"/>
                </a:lnTo>
                <a:lnTo>
                  <a:pt x="1046279" y="761073"/>
                </a:lnTo>
                <a:lnTo>
                  <a:pt x="0" y="76107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descr="an icon depicting a package beside a question mark"/>
          <p:cNvSpPr/>
          <p:nvPr/>
        </p:nvSpPr>
        <p:spPr>
          <a:xfrm flipH="false" flipV="false" rot="0">
            <a:off x="10476872" y="4587416"/>
            <a:ext cx="1046279" cy="1023451"/>
          </a:xfrm>
          <a:custGeom>
            <a:avLst/>
            <a:gdLst/>
            <a:ahLst/>
            <a:cxnLst/>
            <a:rect r="r" b="b" t="t" l="l"/>
            <a:pathLst>
              <a:path h="1023451" w="1046279">
                <a:moveTo>
                  <a:pt x="0" y="0"/>
                </a:moveTo>
                <a:lnTo>
                  <a:pt x="1046279" y="0"/>
                </a:lnTo>
                <a:lnTo>
                  <a:pt x="1046279" y="1023451"/>
                </a:lnTo>
                <a:lnTo>
                  <a:pt x="0" y="102345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descr="an icon depicting a chat bubble with a heart"/>
          <p:cNvSpPr/>
          <p:nvPr/>
        </p:nvSpPr>
        <p:spPr>
          <a:xfrm flipH="false" flipV="false" rot="0">
            <a:off x="10554003" y="3204566"/>
            <a:ext cx="892017" cy="772000"/>
          </a:xfrm>
          <a:custGeom>
            <a:avLst/>
            <a:gdLst/>
            <a:ahLst/>
            <a:cxnLst/>
            <a:rect r="r" b="b" t="t" l="l"/>
            <a:pathLst>
              <a:path h="772000" w="892017">
                <a:moveTo>
                  <a:pt x="0" y="0"/>
                </a:moveTo>
                <a:lnTo>
                  <a:pt x="892017" y="0"/>
                </a:lnTo>
                <a:lnTo>
                  <a:pt x="892017" y="771999"/>
                </a:lnTo>
                <a:lnTo>
                  <a:pt x="0" y="77199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descr="an icon depicting a question mark in a chat bubble"/>
          <p:cNvSpPr/>
          <p:nvPr/>
        </p:nvSpPr>
        <p:spPr>
          <a:xfrm flipH="false" flipV="false" rot="0">
            <a:off x="10554003" y="1732384"/>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descr="an icon depicting a un-bulleted list"/>
          <p:cNvSpPr/>
          <p:nvPr/>
        </p:nvSpPr>
        <p:spPr>
          <a:xfrm flipH="false" flipV="false" rot="0">
            <a:off x="10649110" y="7810957"/>
            <a:ext cx="701803" cy="626518"/>
          </a:xfrm>
          <a:custGeom>
            <a:avLst/>
            <a:gdLst/>
            <a:ahLst/>
            <a:cxnLst/>
            <a:rect r="r" b="b" t="t" l="l"/>
            <a:pathLst>
              <a:path h="626518" w="701803">
                <a:moveTo>
                  <a:pt x="0" y="0"/>
                </a:moveTo>
                <a:lnTo>
                  <a:pt x="701803" y="0"/>
                </a:lnTo>
                <a:lnTo>
                  <a:pt x="701803" y="626519"/>
                </a:lnTo>
                <a:lnTo>
                  <a:pt x="0" y="62651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descr="an icon depicting an award"/>
          <p:cNvSpPr/>
          <p:nvPr/>
        </p:nvSpPr>
        <p:spPr>
          <a:xfrm flipH="false" flipV="false" rot="0">
            <a:off x="12404697" y="6144210"/>
            <a:ext cx="642986" cy="1046279"/>
          </a:xfrm>
          <a:custGeom>
            <a:avLst/>
            <a:gdLst/>
            <a:ahLst/>
            <a:cxnLst/>
            <a:rect r="r" b="b" t="t" l="l"/>
            <a:pathLst>
              <a:path h="1046279" w="642986">
                <a:moveTo>
                  <a:pt x="0" y="0"/>
                </a:moveTo>
                <a:lnTo>
                  <a:pt x="642986" y="0"/>
                </a:lnTo>
                <a:lnTo>
                  <a:pt x="642986" y="1046279"/>
                </a:lnTo>
                <a:lnTo>
                  <a:pt x="0" y="104627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descr="an icon depicting a film clapboard"/>
          <p:cNvSpPr/>
          <p:nvPr/>
        </p:nvSpPr>
        <p:spPr>
          <a:xfrm flipH="false" flipV="false" rot="0">
            <a:off x="12340537" y="3157532"/>
            <a:ext cx="892017" cy="866067"/>
          </a:xfrm>
          <a:custGeom>
            <a:avLst/>
            <a:gdLst/>
            <a:ahLst/>
            <a:cxnLst/>
            <a:rect r="r" b="b" t="t" l="l"/>
            <a:pathLst>
              <a:path h="866067" w="892017">
                <a:moveTo>
                  <a:pt x="0" y="0"/>
                </a:moveTo>
                <a:lnTo>
                  <a:pt x="892016" y="0"/>
                </a:lnTo>
                <a:lnTo>
                  <a:pt x="892016" y="866067"/>
                </a:lnTo>
                <a:lnTo>
                  <a:pt x="0" y="86606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descr="an icon depicting a megaphone"/>
          <p:cNvSpPr/>
          <p:nvPr/>
        </p:nvSpPr>
        <p:spPr>
          <a:xfrm flipH="false" flipV="false" rot="0">
            <a:off x="12340630" y="1846725"/>
            <a:ext cx="892017" cy="660092"/>
          </a:xfrm>
          <a:custGeom>
            <a:avLst/>
            <a:gdLst/>
            <a:ahLst/>
            <a:cxnLst/>
            <a:rect r="r" b="b" t="t" l="l"/>
            <a:pathLst>
              <a:path h="660092" w="892017">
                <a:moveTo>
                  <a:pt x="0" y="0"/>
                </a:moveTo>
                <a:lnTo>
                  <a:pt x="892017" y="0"/>
                </a:lnTo>
                <a:lnTo>
                  <a:pt x="892017" y="660092"/>
                </a:lnTo>
                <a:lnTo>
                  <a:pt x="0" y="66009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descr="an icon depicting a notepad with a list"/>
          <p:cNvSpPr/>
          <p:nvPr/>
        </p:nvSpPr>
        <p:spPr>
          <a:xfrm flipH="false" flipV="false" rot="0">
            <a:off x="12513826" y="4653133"/>
            <a:ext cx="601706" cy="892017"/>
          </a:xfrm>
          <a:custGeom>
            <a:avLst/>
            <a:gdLst/>
            <a:ahLst/>
            <a:cxnLst/>
            <a:rect r="r" b="b" t="t" l="l"/>
            <a:pathLst>
              <a:path h="892017" w="601706">
                <a:moveTo>
                  <a:pt x="0" y="0"/>
                </a:moveTo>
                <a:lnTo>
                  <a:pt x="601706" y="0"/>
                </a:lnTo>
                <a:lnTo>
                  <a:pt x="601706" y="892017"/>
                </a:lnTo>
                <a:lnTo>
                  <a:pt x="0" y="89201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descr="an icon depicting a chat bubble with a thumbs up inside"/>
          <p:cNvSpPr/>
          <p:nvPr/>
        </p:nvSpPr>
        <p:spPr>
          <a:xfrm flipH="false" flipV="false" rot="0">
            <a:off x="12132585" y="7699217"/>
            <a:ext cx="982142" cy="849999"/>
          </a:xfrm>
          <a:custGeom>
            <a:avLst/>
            <a:gdLst/>
            <a:ahLst/>
            <a:cxnLst/>
            <a:rect r="r" b="b" t="t" l="l"/>
            <a:pathLst>
              <a:path h="849999" w="982142">
                <a:moveTo>
                  <a:pt x="0" y="0"/>
                </a:moveTo>
                <a:lnTo>
                  <a:pt x="982142" y="0"/>
                </a:lnTo>
                <a:lnTo>
                  <a:pt x="982142" y="849999"/>
                </a:lnTo>
                <a:lnTo>
                  <a:pt x="0" y="849999"/>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descr="an icon depicting a play button"/>
          <p:cNvSpPr/>
          <p:nvPr/>
        </p:nvSpPr>
        <p:spPr>
          <a:xfrm flipH="false" flipV="false" rot="0">
            <a:off x="15678087" y="1784641"/>
            <a:ext cx="784259" cy="784259"/>
          </a:xfrm>
          <a:custGeom>
            <a:avLst/>
            <a:gdLst/>
            <a:ahLst/>
            <a:cxnLst/>
            <a:rect r="r" b="b" t="t" l="l"/>
            <a:pathLst>
              <a:path h="784259" w="784259">
                <a:moveTo>
                  <a:pt x="0" y="0"/>
                </a:moveTo>
                <a:lnTo>
                  <a:pt x="784260" y="0"/>
                </a:lnTo>
                <a:lnTo>
                  <a:pt x="784260" y="784260"/>
                </a:lnTo>
                <a:lnTo>
                  <a:pt x="0" y="78426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descr="an icon depicting the people with one chat bubble above them"/>
          <p:cNvSpPr/>
          <p:nvPr/>
        </p:nvSpPr>
        <p:spPr>
          <a:xfrm flipH="false" flipV="false" rot="0">
            <a:off x="15696410" y="6144210"/>
            <a:ext cx="747614" cy="1046279"/>
          </a:xfrm>
          <a:custGeom>
            <a:avLst/>
            <a:gdLst/>
            <a:ahLst/>
            <a:cxnLst/>
            <a:rect r="r" b="b" t="t" l="l"/>
            <a:pathLst>
              <a:path h="1046279" w="747614">
                <a:moveTo>
                  <a:pt x="0" y="0"/>
                </a:moveTo>
                <a:lnTo>
                  <a:pt x="747614" y="0"/>
                </a:lnTo>
                <a:lnTo>
                  <a:pt x="747614" y="1046279"/>
                </a:lnTo>
                <a:lnTo>
                  <a:pt x="0" y="1046279"/>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descr="an icon depicting a lightbulb"/>
          <p:cNvSpPr/>
          <p:nvPr/>
        </p:nvSpPr>
        <p:spPr>
          <a:xfrm flipH="false" flipV="false" rot="0">
            <a:off x="15675009" y="7627951"/>
            <a:ext cx="790416" cy="992531"/>
          </a:xfrm>
          <a:custGeom>
            <a:avLst/>
            <a:gdLst/>
            <a:ahLst/>
            <a:cxnLst/>
            <a:rect r="r" b="b" t="t" l="l"/>
            <a:pathLst>
              <a:path h="992531" w="790416">
                <a:moveTo>
                  <a:pt x="0" y="0"/>
                </a:moveTo>
                <a:lnTo>
                  <a:pt x="790416" y="0"/>
                </a:lnTo>
                <a:lnTo>
                  <a:pt x="790416" y="992531"/>
                </a:lnTo>
                <a:lnTo>
                  <a:pt x="0" y="99253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descr="an icon depicting a person wearing a tie"/>
          <p:cNvSpPr/>
          <p:nvPr/>
        </p:nvSpPr>
        <p:spPr>
          <a:xfrm flipH="false" flipV="false" rot="0">
            <a:off x="15828622" y="3067426"/>
            <a:ext cx="483190" cy="1046279"/>
          </a:xfrm>
          <a:custGeom>
            <a:avLst/>
            <a:gdLst/>
            <a:ahLst/>
            <a:cxnLst/>
            <a:rect r="r" b="b" t="t" l="l"/>
            <a:pathLst>
              <a:path h="1046279" w="483190">
                <a:moveTo>
                  <a:pt x="0" y="0"/>
                </a:moveTo>
                <a:lnTo>
                  <a:pt x="483190" y="0"/>
                </a:lnTo>
                <a:lnTo>
                  <a:pt x="483190" y="1046279"/>
                </a:lnTo>
                <a:lnTo>
                  <a:pt x="0" y="1046279"/>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descr="an icon depicting a magnifying glass with a check mark"/>
          <p:cNvSpPr/>
          <p:nvPr/>
        </p:nvSpPr>
        <p:spPr>
          <a:xfrm flipH="false" flipV="false" rot="0">
            <a:off x="15599976" y="4628900"/>
            <a:ext cx="940482" cy="940482"/>
          </a:xfrm>
          <a:custGeom>
            <a:avLst/>
            <a:gdLst/>
            <a:ahLst/>
            <a:cxnLst/>
            <a:rect r="r" b="b" t="t" l="l"/>
            <a:pathLst>
              <a:path h="940482" w="940482">
                <a:moveTo>
                  <a:pt x="0" y="0"/>
                </a:moveTo>
                <a:lnTo>
                  <a:pt x="940482" y="0"/>
                </a:lnTo>
                <a:lnTo>
                  <a:pt x="940482" y="940483"/>
                </a:lnTo>
                <a:lnTo>
                  <a:pt x="0" y="940483"/>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TextBox 30" id="30"/>
          <p:cNvSpPr txBox="true"/>
          <p:nvPr/>
        </p:nvSpPr>
        <p:spPr>
          <a:xfrm rot="0">
            <a:off x="1235267" y="4551855"/>
            <a:ext cx="5723431"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2A2E30"/>
                </a:solidFill>
                <a:latin typeface="DM Sans"/>
                <a:ea typeface="DM Sans"/>
                <a:cs typeface="DM Sans"/>
                <a:sym typeface="DM Sans"/>
              </a:rPr>
              <a:t>Developed and Presented by: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false" flipV="false" rot="0">
            <a:off x="11270559" y="-3540568"/>
            <a:ext cx="8291788" cy="8229600"/>
          </a:xfrm>
          <a:custGeom>
            <a:avLst/>
            <a:gdLst/>
            <a:ahLst/>
            <a:cxnLst/>
            <a:rect r="r" b="b" t="t" l="l"/>
            <a:pathLst>
              <a:path h="8229600" w="8291788">
                <a:moveTo>
                  <a:pt x="0" y="0"/>
                </a:moveTo>
                <a:lnTo>
                  <a:pt x="8291789" y="0"/>
                </a:lnTo>
                <a:lnTo>
                  <a:pt x="8291789" y="8229600"/>
                </a:lnTo>
                <a:lnTo>
                  <a:pt x="0" y="8229600"/>
                </a:lnTo>
                <a:lnTo>
                  <a:pt x="0" y="0"/>
                </a:lnTo>
                <a:close/>
              </a:path>
            </a:pathLst>
          </a:custGeom>
          <a:blipFill>
            <a:blip r:embed="rId2"/>
            <a:stretch>
              <a:fillRect l="0" t="0" r="0" b="0"/>
            </a:stretch>
          </a:blipFill>
        </p:spPr>
      </p:sp>
      <p:sp>
        <p:nvSpPr>
          <p:cNvPr name="TextBox 3" id="3"/>
          <p:cNvSpPr txBox="true"/>
          <p:nvPr/>
        </p:nvSpPr>
        <p:spPr>
          <a:xfrm rot="0">
            <a:off x="7085062" y="564707"/>
            <a:ext cx="6024896" cy="695325"/>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2A2E30"/>
                </a:solidFill>
                <a:latin typeface="DM Sans Bold"/>
                <a:ea typeface="DM Sans Bold"/>
                <a:cs typeface="DM Sans Bold"/>
                <a:sym typeface="DM Sans Bold"/>
              </a:rPr>
              <a:t>Overview</a:t>
            </a:r>
          </a:p>
        </p:txBody>
      </p:sp>
      <p:sp>
        <p:nvSpPr>
          <p:cNvPr name="AutoShape 4" id="4"/>
          <p:cNvSpPr/>
          <p:nvPr/>
        </p:nvSpPr>
        <p:spPr>
          <a:xfrm flipV="true">
            <a:off x="0" y="1362075"/>
            <a:ext cx="18288000" cy="0"/>
          </a:xfrm>
          <a:prstGeom prst="line">
            <a:avLst/>
          </a:prstGeom>
          <a:ln cap="rnd" w="19050">
            <a:solidFill>
              <a:srgbClr val="000000"/>
            </a:solidFill>
            <a:prstDash val="solid"/>
            <a:headEnd type="none" len="sm" w="sm"/>
            <a:tailEnd type="none" len="sm" w="sm"/>
          </a:ln>
        </p:spPr>
      </p:sp>
      <p:sp>
        <p:nvSpPr>
          <p:cNvPr name="Freeform 5" id="5"/>
          <p:cNvSpPr/>
          <p:nvPr/>
        </p:nvSpPr>
        <p:spPr>
          <a:xfrm flipH="false" flipV="false" rot="-10800000">
            <a:off x="14336516" y="7488732"/>
            <a:ext cx="3951484" cy="2798268"/>
          </a:xfrm>
          <a:custGeom>
            <a:avLst/>
            <a:gdLst/>
            <a:ahLst/>
            <a:cxnLst/>
            <a:rect r="r" b="b" t="t" l="l"/>
            <a:pathLst>
              <a:path h="2798268" w="3951484">
                <a:moveTo>
                  <a:pt x="0" y="0"/>
                </a:moveTo>
                <a:lnTo>
                  <a:pt x="3951484" y="0"/>
                </a:lnTo>
                <a:lnTo>
                  <a:pt x="3951484" y="2798268"/>
                </a:lnTo>
                <a:lnTo>
                  <a:pt x="0" y="2798268"/>
                </a:lnTo>
                <a:lnTo>
                  <a:pt x="0" y="0"/>
                </a:lnTo>
                <a:close/>
              </a:path>
            </a:pathLst>
          </a:custGeom>
          <a:blipFill>
            <a:blip r:embed="rId3"/>
            <a:stretch>
              <a:fillRect l="0" t="-20605" r="0" b="-20605"/>
            </a:stretch>
          </a:blipFill>
        </p:spPr>
      </p:sp>
      <p:sp>
        <p:nvSpPr>
          <p:cNvPr name="TextBox 6" id="6"/>
          <p:cNvSpPr txBox="true"/>
          <p:nvPr/>
        </p:nvSpPr>
        <p:spPr>
          <a:xfrm rot="0">
            <a:off x="790429" y="1697126"/>
            <a:ext cx="15710102" cy="7850791"/>
          </a:xfrm>
          <a:prstGeom prst="rect">
            <a:avLst/>
          </a:prstGeom>
        </p:spPr>
        <p:txBody>
          <a:bodyPr anchor="t" rtlCol="false" tIns="0" lIns="0" bIns="0" rIns="0">
            <a:spAutoFit/>
          </a:bodyPr>
          <a:lstStyle/>
          <a:p>
            <a:pPr algn="l" marL="876052" indent="-438026" lvl="1">
              <a:lnSpc>
                <a:spcPts val="5680"/>
              </a:lnSpc>
              <a:buFont typeface="Arial"/>
              <a:buChar char="•"/>
            </a:pPr>
            <a:r>
              <a:rPr lang="en-US" sz="4057">
                <a:solidFill>
                  <a:srgbClr val="2A2E30"/>
                </a:solidFill>
                <a:latin typeface="DM Sans"/>
                <a:ea typeface="DM Sans"/>
                <a:cs typeface="DM Sans"/>
                <a:sym typeface="DM Sans"/>
              </a:rPr>
              <a:t>Introduction</a:t>
            </a:r>
          </a:p>
          <a:p>
            <a:pPr algn="l" marL="876052" indent="-438026" lvl="1">
              <a:lnSpc>
                <a:spcPts val="5680"/>
              </a:lnSpc>
              <a:buFont typeface="Arial"/>
              <a:buChar char="•"/>
            </a:pPr>
            <a:r>
              <a:rPr lang="en-US" sz="4057">
                <a:solidFill>
                  <a:srgbClr val="2A2E30"/>
                </a:solidFill>
                <a:latin typeface="DM Sans"/>
                <a:ea typeface="DM Sans"/>
                <a:cs typeface="DM Sans"/>
                <a:sym typeface="DM Sans"/>
              </a:rPr>
              <a:t>Problem Statement &amp; Objective</a:t>
            </a:r>
          </a:p>
          <a:p>
            <a:pPr algn="l" marL="876052" indent="-438026" lvl="1">
              <a:lnSpc>
                <a:spcPts val="5680"/>
              </a:lnSpc>
              <a:buFont typeface="Arial"/>
              <a:buChar char="•"/>
            </a:pPr>
            <a:r>
              <a:rPr lang="en-US" sz="4057">
                <a:solidFill>
                  <a:srgbClr val="2A2E30"/>
                </a:solidFill>
                <a:latin typeface="DM Sans"/>
                <a:ea typeface="DM Sans"/>
                <a:cs typeface="DM Sans"/>
                <a:sym typeface="DM Sans"/>
              </a:rPr>
              <a:t>Project Workflow</a:t>
            </a:r>
          </a:p>
          <a:p>
            <a:pPr algn="l" marL="876052" indent="-438026" lvl="1">
              <a:lnSpc>
                <a:spcPts val="5680"/>
              </a:lnSpc>
              <a:buFont typeface="Arial"/>
              <a:buChar char="•"/>
            </a:pPr>
            <a:r>
              <a:rPr lang="en-US" sz="4057">
                <a:solidFill>
                  <a:srgbClr val="2A2E30"/>
                </a:solidFill>
                <a:latin typeface="DM Sans"/>
                <a:ea typeface="DM Sans"/>
                <a:cs typeface="DM Sans"/>
                <a:sym typeface="DM Sans"/>
              </a:rPr>
              <a:t>Methodology</a:t>
            </a:r>
          </a:p>
          <a:p>
            <a:pPr algn="l" marL="876052" indent="-438026" lvl="1">
              <a:lnSpc>
                <a:spcPts val="5680"/>
              </a:lnSpc>
              <a:buFont typeface="Arial"/>
              <a:buChar char="•"/>
            </a:pPr>
            <a:r>
              <a:rPr lang="en-US" sz="4057">
                <a:solidFill>
                  <a:srgbClr val="2A2E30"/>
                </a:solidFill>
                <a:latin typeface="DM Sans"/>
                <a:ea typeface="DM Sans"/>
                <a:cs typeface="DM Sans"/>
                <a:sym typeface="DM Sans"/>
              </a:rPr>
              <a:t>Data Overview</a:t>
            </a:r>
          </a:p>
          <a:p>
            <a:pPr algn="l" marL="876052" indent="-438026" lvl="1">
              <a:lnSpc>
                <a:spcPts val="5680"/>
              </a:lnSpc>
              <a:buFont typeface="Arial"/>
              <a:buChar char="•"/>
            </a:pPr>
            <a:r>
              <a:rPr lang="en-US" sz="4057">
                <a:solidFill>
                  <a:srgbClr val="2A2E30"/>
                </a:solidFill>
                <a:latin typeface="DM Sans"/>
                <a:ea typeface="DM Sans"/>
                <a:cs typeface="DM Sans"/>
                <a:sym typeface="DM Sans"/>
              </a:rPr>
              <a:t>Data Preprocessing &amp; EDA</a:t>
            </a:r>
          </a:p>
          <a:p>
            <a:pPr algn="l" marL="876052" indent="-438026" lvl="1">
              <a:lnSpc>
                <a:spcPts val="5680"/>
              </a:lnSpc>
              <a:buFont typeface="Arial"/>
              <a:buChar char="•"/>
            </a:pPr>
            <a:r>
              <a:rPr lang="en-US" sz="4057">
                <a:solidFill>
                  <a:srgbClr val="2A2E30"/>
                </a:solidFill>
                <a:latin typeface="DM Sans"/>
                <a:ea typeface="DM Sans"/>
                <a:cs typeface="DM Sans"/>
                <a:sym typeface="DM Sans"/>
              </a:rPr>
              <a:t>Train-Test Splitting &amp; Validation Strategy</a:t>
            </a:r>
          </a:p>
          <a:p>
            <a:pPr algn="l" marL="876052" indent="-438026" lvl="1">
              <a:lnSpc>
                <a:spcPts val="5680"/>
              </a:lnSpc>
              <a:buFont typeface="Arial"/>
              <a:buChar char="•"/>
            </a:pPr>
            <a:r>
              <a:rPr lang="en-US" sz="4057">
                <a:solidFill>
                  <a:srgbClr val="2A2E30"/>
                </a:solidFill>
                <a:latin typeface="DM Sans"/>
                <a:ea typeface="DM Sans"/>
                <a:cs typeface="DM Sans"/>
                <a:sym typeface="DM Sans"/>
              </a:rPr>
              <a:t>Normalization</a:t>
            </a:r>
          </a:p>
          <a:p>
            <a:pPr algn="l" marL="876052" indent="-438026" lvl="1">
              <a:lnSpc>
                <a:spcPts val="5680"/>
              </a:lnSpc>
              <a:buFont typeface="Arial"/>
              <a:buChar char="•"/>
            </a:pPr>
            <a:r>
              <a:rPr lang="en-US" sz="4057">
                <a:solidFill>
                  <a:srgbClr val="2A2E30"/>
                </a:solidFill>
                <a:latin typeface="DM Sans"/>
                <a:ea typeface="DM Sans"/>
                <a:cs typeface="DM Sans"/>
                <a:sym typeface="DM Sans"/>
              </a:rPr>
              <a:t>Hyperparameter Tuning</a:t>
            </a:r>
          </a:p>
          <a:p>
            <a:pPr algn="l" marL="876052" indent="-438026" lvl="1">
              <a:lnSpc>
                <a:spcPts val="5680"/>
              </a:lnSpc>
              <a:buFont typeface="Arial"/>
              <a:buChar char="•"/>
            </a:pPr>
            <a:r>
              <a:rPr lang="en-US" sz="4057">
                <a:solidFill>
                  <a:srgbClr val="2A2E30"/>
                </a:solidFill>
                <a:latin typeface="DM Sans"/>
                <a:ea typeface="DM Sans"/>
                <a:cs typeface="DM Sans"/>
                <a:sym typeface="DM Sans"/>
              </a:rPr>
              <a:t>Conclusion &amp; Result</a:t>
            </a:r>
          </a:p>
          <a:p>
            <a:pPr algn="l" marL="876052" indent="-438026" lvl="1">
              <a:lnSpc>
                <a:spcPts val="5680"/>
              </a:lnSpc>
              <a:buFont typeface="Arial"/>
              <a:buChar char="•"/>
            </a:pPr>
            <a:r>
              <a:rPr lang="en-US" sz="4057">
                <a:solidFill>
                  <a:srgbClr val="2A2E30"/>
                </a:solidFill>
                <a:latin typeface="DM Sans"/>
                <a:ea typeface="DM Sans"/>
                <a:cs typeface="DM Sans"/>
                <a:sym typeface="DM Sans"/>
              </a:rPr>
              <a:t>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AutoShape 3" id="3"/>
          <p:cNvSpPr/>
          <p:nvPr/>
        </p:nvSpPr>
        <p:spPr>
          <a:xfrm>
            <a:off x="0" y="7609682"/>
            <a:ext cx="18288000" cy="0"/>
          </a:xfrm>
          <a:prstGeom prst="line">
            <a:avLst/>
          </a:prstGeom>
          <a:ln cap="rnd" w="19050">
            <a:solidFill>
              <a:srgbClr val="F46530"/>
            </a:solidFill>
            <a:prstDash val="solid"/>
            <a:headEnd type="none" len="sm" w="sm"/>
            <a:tailEnd type="none" len="sm" w="sm"/>
          </a:ln>
        </p:spPr>
      </p:sp>
      <p:sp>
        <p:nvSpPr>
          <p:cNvPr name="Freeform 4" id="4"/>
          <p:cNvSpPr/>
          <p:nvPr/>
        </p:nvSpPr>
        <p:spPr>
          <a:xfrm flipH="false" flipV="false" rot="0">
            <a:off x="-2887051" y="-331853"/>
            <a:ext cx="5774102" cy="8396158"/>
          </a:xfrm>
          <a:custGeom>
            <a:avLst/>
            <a:gdLst/>
            <a:ahLst/>
            <a:cxnLst/>
            <a:rect r="r" b="b" t="t" l="l"/>
            <a:pathLst>
              <a:path h="8396158" w="5774102">
                <a:moveTo>
                  <a:pt x="0" y="0"/>
                </a:moveTo>
                <a:lnTo>
                  <a:pt x="5774102" y="0"/>
                </a:lnTo>
                <a:lnTo>
                  <a:pt x="5774102" y="8396158"/>
                </a:lnTo>
                <a:lnTo>
                  <a:pt x="0" y="8396158"/>
                </a:lnTo>
                <a:lnTo>
                  <a:pt x="0" y="0"/>
                </a:lnTo>
                <a:close/>
              </a:path>
            </a:pathLst>
          </a:custGeom>
          <a:blipFill>
            <a:blip r:embed="rId3"/>
            <a:stretch>
              <a:fillRect l="0" t="0" r="0" b="0"/>
            </a:stretch>
          </a:blipFill>
        </p:spPr>
      </p:sp>
      <p:sp>
        <p:nvSpPr>
          <p:cNvPr name="TextBox 5" id="5"/>
          <p:cNvSpPr txBox="true"/>
          <p:nvPr/>
        </p:nvSpPr>
        <p:spPr>
          <a:xfrm rot="0">
            <a:off x="2681968" y="3866226"/>
            <a:ext cx="4846886" cy="810521"/>
          </a:xfrm>
          <a:prstGeom prst="rect">
            <a:avLst/>
          </a:prstGeom>
        </p:spPr>
        <p:txBody>
          <a:bodyPr anchor="t" rtlCol="false" tIns="0" lIns="0" bIns="0" rIns="0">
            <a:spAutoFit/>
          </a:bodyPr>
          <a:lstStyle/>
          <a:p>
            <a:pPr algn="l" marL="0" indent="0" lvl="0">
              <a:lnSpc>
                <a:spcPts val="6382"/>
              </a:lnSpc>
              <a:spcBef>
                <a:spcPct val="0"/>
              </a:spcBef>
            </a:pPr>
            <a:r>
              <a:rPr lang="en-US" b="true" sz="5318" spc="-106">
                <a:solidFill>
                  <a:srgbClr val="2A2E30"/>
                </a:solidFill>
                <a:latin typeface="DM Sans Bold"/>
                <a:ea typeface="DM Sans Bold"/>
                <a:cs typeface="DM Sans Bold"/>
                <a:sym typeface="DM Sans Bold"/>
              </a:rPr>
              <a:t>Introduction</a:t>
            </a:r>
          </a:p>
        </p:txBody>
      </p:sp>
      <p:sp>
        <p:nvSpPr>
          <p:cNvPr name="TextBox 6" id="6"/>
          <p:cNvSpPr txBox="true"/>
          <p:nvPr/>
        </p:nvSpPr>
        <p:spPr>
          <a:xfrm rot="0">
            <a:off x="4171278" y="7784812"/>
            <a:ext cx="11147128" cy="2233295"/>
          </a:xfrm>
          <a:prstGeom prst="rect">
            <a:avLst/>
          </a:prstGeom>
        </p:spPr>
        <p:txBody>
          <a:bodyPr anchor="t" rtlCol="false" tIns="0" lIns="0" bIns="0" rIns="0">
            <a:spAutoFit/>
          </a:bodyPr>
          <a:lstStyle/>
          <a:p>
            <a:pPr algn="l">
              <a:lnSpc>
                <a:spcPts val="4480"/>
              </a:lnSpc>
              <a:spcBef>
                <a:spcPct val="0"/>
              </a:spcBef>
            </a:pPr>
            <a:r>
              <a:rPr lang="en-US" b="true" sz="3200">
                <a:solidFill>
                  <a:srgbClr val="2A2E30"/>
                </a:solidFill>
                <a:latin typeface="DM Sans Bold"/>
                <a:ea typeface="DM Sans Bold"/>
                <a:cs typeface="DM Sans Bold"/>
                <a:sym typeface="DM Sans Bold"/>
              </a:rPr>
              <a:t>Motivation:</a:t>
            </a:r>
          </a:p>
          <a:p>
            <a:pPr algn="l" marL="690881" indent="-345440" lvl="1">
              <a:lnSpc>
                <a:spcPts val="4480"/>
              </a:lnSpc>
              <a:buFont typeface="Arial"/>
              <a:buChar char="•"/>
            </a:pPr>
            <a:r>
              <a:rPr lang="en-US" sz="3200">
                <a:solidFill>
                  <a:srgbClr val="2A2E30"/>
                </a:solidFill>
                <a:latin typeface="DM Sans"/>
                <a:ea typeface="DM Sans"/>
                <a:cs typeface="DM Sans"/>
                <a:sym typeface="DM Sans"/>
              </a:rPr>
              <a:t>Rising healthcare costs require dynamic pricing models.</a:t>
            </a:r>
          </a:p>
          <a:p>
            <a:pPr algn="l" marL="690881" indent="-345440" lvl="1">
              <a:lnSpc>
                <a:spcPts val="4480"/>
              </a:lnSpc>
              <a:buFont typeface="Arial"/>
              <a:buChar char="•"/>
            </a:pPr>
            <a:r>
              <a:rPr lang="en-US" sz="3200">
                <a:solidFill>
                  <a:srgbClr val="2A2E30"/>
                </a:solidFill>
                <a:latin typeface="DM Sans"/>
                <a:ea typeface="DM Sans"/>
                <a:cs typeface="DM Sans"/>
                <a:sym typeface="DM Sans"/>
              </a:rPr>
              <a:t>Need for transparency and precision in risk evaluation.</a:t>
            </a:r>
          </a:p>
          <a:p>
            <a:pPr algn="l" marL="690881" indent="-345440" lvl="1">
              <a:lnSpc>
                <a:spcPts val="4480"/>
              </a:lnSpc>
              <a:buFont typeface="Arial"/>
              <a:buChar char="•"/>
            </a:pPr>
            <a:r>
              <a:rPr lang="en-US" sz="3200">
                <a:solidFill>
                  <a:srgbClr val="2A2E30"/>
                </a:solidFill>
                <a:latin typeface="DM Sans"/>
                <a:ea typeface="DM Sans"/>
                <a:cs typeface="DM Sans"/>
                <a:sym typeface="DM Sans"/>
              </a:rPr>
              <a:t>Benefit for both insurers and policyholders.</a:t>
            </a:r>
          </a:p>
        </p:txBody>
      </p:sp>
      <p:sp>
        <p:nvSpPr>
          <p:cNvPr name="TextBox 7" id="7"/>
          <p:cNvSpPr txBox="true"/>
          <p:nvPr/>
        </p:nvSpPr>
        <p:spPr>
          <a:xfrm rot="0">
            <a:off x="9144000" y="1997392"/>
            <a:ext cx="8871088" cy="1671320"/>
          </a:xfrm>
          <a:prstGeom prst="rect">
            <a:avLst/>
          </a:prstGeom>
        </p:spPr>
        <p:txBody>
          <a:bodyPr anchor="t" rtlCol="false" tIns="0" lIns="0" bIns="0" rIns="0">
            <a:spAutoFit/>
          </a:bodyPr>
          <a:lstStyle/>
          <a:p>
            <a:pPr algn="l" marL="690879" indent="-345439" lvl="1">
              <a:lnSpc>
                <a:spcPts val="4479"/>
              </a:lnSpc>
              <a:buFont typeface="Arial"/>
              <a:buChar char="•"/>
            </a:pPr>
            <a:r>
              <a:rPr lang="en-US" sz="3199">
                <a:solidFill>
                  <a:srgbClr val="2A2E30"/>
                </a:solidFill>
                <a:latin typeface="DM Sans"/>
                <a:ea typeface="DM Sans"/>
                <a:cs typeface="DM Sans"/>
                <a:sym typeface="DM Sans"/>
              </a:rPr>
              <a:t>InsuriFy leve</a:t>
            </a:r>
            <a:r>
              <a:rPr lang="en-US" sz="3199">
                <a:solidFill>
                  <a:srgbClr val="2A2E30"/>
                </a:solidFill>
                <a:latin typeface="DM Sans"/>
                <a:ea typeface="DM Sans"/>
                <a:cs typeface="DM Sans"/>
                <a:sym typeface="DM Sans"/>
              </a:rPr>
              <a:t>rages machine learning to offer a data-driven, personalized approach to insurance cost forecasting.</a:t>
            </a:r>
          </a:p>
        </p:txBody>
      </p:sp>
      <p:sp>
        <p:nvSpPr>
          <p:cNvPr name="TextBox 8" id="8"/>
          <p:cNvSpPr txBox="true"/>
          <p:nvPr/>
        </p:nvSpPr>
        <p:spPr>
          <a:xfrm rot="0">
            <a:off x="9144000" y="4204811"/>
            <a:ext cx="8768738" cy="2795270"/>
          </a:xfrm>
          <a:prstGeom prst="rect">
            <a:avLst/>
          </a:prstGeom>
        </p:spPr>
        <p:txBody>
          <a:bodyPr anchor="t" rtlCol="false" tIns="0" lIns="0" bIns="0" rIns="0">
            <a:spAutoFit/>
          </a:bodyPr>
          <a:lstStyle/>
          <a:p>
            <a:pPr algn="l" marL="690877" indent="-345439" lvl="1">
              <a:lnSpc>
                <a:spcPts val="4479"/>
              </a:lnSpc>
              <a:buFont typeface="Arial"/>
              <a:buChar char="•"/>
            </a:pPr>
            <a:r>
              <a:rPr lang="en-US" sz="3199">
                <a:solidFill>
                  <a:srgbClr val="2A2E30"/>
                </a:solidFill>
                <a:latin typeface="DM Sans"/>
                <a:ea typeface="DM Sans"/>
                <a:cs typeface="DM Sans"/>
                <a:sym typeface="DM Sans"/>
              </a:rPr>
              <a:t>This n</a:t>
            </a:r>
            <a:r>
              <a:rPr lang="en-US" sz="3199">
                <a:solidFill>
                  <a:srgbClr val="2A2E30"/>
                </a:solidFill>
                <a:latin typeface="DM Sans"/>
                <a:ea typeface="DM Sans"/>
                <a:cs typeface="DM Sans"/>
                <a:sym typeface="DM Sans"/>
              </a:rPr>
              <a:t>ot only helps insurers in accurately pricing policies and managing risks but also empowers consumers by offering transparency and personalized insights into their potential insurance expenses.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AutoShape 2" id="2"/>
          <p:cNvSpPr/>
          <p:nvPr/>
        </p:nvSpPr>
        <p:spPr>
          <a:xfrm flipV="true">
            <a:off x="0" y="1371600"/>
            <a:ext cx="18288000" cy="0"/>
          </a:xfrm>
          <a:prstGeom prst="line">
            <a:avLst/>
          </a:prstGeom>
          <a:ln cap="rnd" w="19050">
            <a:solidFill>
              <a:srgbClr val="F46530"/>
            </a:solidFill>
            <a:prstDash val="solid"/>
            <a:headEnd type="none" len="sm" w="sm"/>
            <a:tailEnd type="none" len="sm" w="sm"/>
          </a:ln>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TextBox 4" id="4"/>
          <p:cNvSpPr txBox="true"/>
          <p:nvPr/>
        </p:nvSpPr>
        <p:spPr>
          <a:xfrm rot="0">
            <a:off x="5057888" y="600075"/>
            <a:ext cx="8804176" cy="762001"/>
          </a:xfrm>
          <a:prstGeom prst="rect">
            <a:avLst/>
          </a:prstGeom>
        </p:spPr>
        <p:txBody>
          <a:bodyPr anchor="t" rtlCol="false" tIns="0" lIns="0" bIns="0" rIns="0">
            <a:spAutoFit/>
          </a:bodyPr>
          <a:lstStyle/>
          <a:p>
            <a:pPr algn="ctr">
              <a:lnSpc>
                <a:spcPts val="6299"/>
              </a:lnSpc>
            </a:pPr>
            <a:r>
              <a:rPr lang="en-US" sz="4499" b="true">
                <a:solidFill>
                  <a:srgbClr val="000000"/>
                </a:solidFill>
                <a:latin typeface="DM Sans Bold"/>
                <a:ea typeface="DM Sans Bold"/>
                <a:cs typeface="DM Sans Bold"/>
                <a:sym typeface="DM Sans Bold"/>
              </a:rPr>
              <a:t>Problem Statement &amp; Objective</a:t>
            </a:r>
          </a:p>
        </p:txBody>
      </p:sp>
      <p:sp>
        <p:nvSpPr>
          <p:cNvPr name="TextBox 5" id="5"/>
          <p:cNvSpPr txBox="true"/>
          <p:nvPr/>
        </p:nvSpPr>
        <p:spPr>
          <a:xfrm rot="0">
            <a:off x="552802" y="1645317"/>
            <a:ext cx="4304010" cy="596900"/>
          </a:xfrm>
          <a:prstGeom prst="rect">
            <a:avLst/>
          </a:prstGeom>
        </p:spPr>
        <p:txBody>
          <a:bodyPr anchor="t" rtlCol="false" tIns="0" lIns="0" bIns="0" rIns="0">
            <a:spAutoFit/>
          </a:bodyPr>
          <a:lstStyle/>
          <a:p>
            <a:pPr algn="ctr">
              <a:lnSpc>
                <a:spcPts val="4899"/>
              </a:lnSpc>
            </a:pPr>
            <a:r>
              <a:rPr lang="en-US" sz="3499" b="true">
                <a:solidFill>
                  <a:srgbClr val="000000"/>
                </a:solidFill>
                <a:latin typeface="DM Sans Bold"/>
                <a:ea typeface="DM Sans Bold"/>
                <a:cs typeface="DM Sans Bold"/>
                <a:sym typeface="DM Sans Bold"/>
              </a:rPr>
              <a:t>Problem Statement:</a:t>
            </a:r>
          </a:p>
        </p:txBody>
      </p:sp>
      <p:sp>
        <p:nvSpPr>
          <p:cNvPr name="TextBox 6" id="6"/>
          <p:cNvSpPr txBox="true"/>
          <p:nvPr/>
        </p:nvSpPr>
        <p:spPr>
          <a:xfrm rot="0">
            <a:off x="552802" y="2508918"/>
            <a:ext cx="17368798" cy="1780540"/>
          </a:xfrm>
          <a:prstGeom prst="rect">
            <a:avLst/>
          </a:prstGeom>
        </p:spPr>
        <p:txBody>
          <a:bodyPr anchor="t" rtlCol="false" tIns="0" lIns="0" bIns="0" rIns="0">
            <a:spAutoFit/>
          </a:bodyPr>
          <a:lstStyle/>
          <a:p>
            <a:pPr algn="l">
              <a:lnSpc>
                <a:spcPts val="4759"/>
              </a:lnSpc>
            </a:pPr>
            <a:r>
              <a:rPr lang="en-US" sz="3399">
                <a:solidFill>
                  <a:srgbClr val="000000"/>
                </a:solidFill>
                <a:latin typeface="DM Sans"/>
                <a:ea typeface="DM Sans"/>
                <a:cs typeface="DM Sans"/>
                <a:sym typeface="DM Sans"/>
              </a:rPr>
              <a:t>"Current insurance pricing mo</a:t>
            </a:r>
            <a:r>
              <a:rPr lang="en-US" sz="3399">
                <a:solidFill>
                  <a:srgbClr val="000000"/>
                </a:solidFill>
                <a:latin typeface="DM Sans"/>
                <a:ea typeface="DM Sans"/>
                <a:cs typeface="DM Sans"/>
                <a:sym typeface="DM Sans"/>
              </a:rPr>
              <a:t>dels rely on generalized risk assessments and outdated statistical methods, leading to overpricing or underpricing of policies. This mispricing can create imbalances, exposing insurers to risk and customers to unexpected costs."</a:t>
            </a:r>
          </a:p>
        </p:txBody>
      </p:sp>
      <p:sp>
        <p:nvSpPr>
          <p:cNvPr name="TextBox 7" id="7"/>
          <p:cNvSpPr txBox="true"/>
          <p:nvPr/>
        </p:nvSpPr>
        <p:spPr>
          <a:xfrm rot="0">
            <a:off x="552802" y="4546600"/>
            <a:ext cx="2437309" cy="596900"/>
          </a:xfrm>
          <a:prstGeom prst="rect">
            <a:avLst/>
          </a:prstGeom>
        </p:spPr>
        <p:txBody>
          <a:bodyPr anchor="t" rtlCol="false" tIns="0" lIns="0" bIns="0" rIns="0">
            <a:spAutoFit/>
          </a:bodyPr>
          <a:lstStyle/>
          <a:p>
            <a:pPr algn="ctr">
              <a:lnSpc>
                <a:spcPts val="4899"/>
              </a:lnSpc>
            </a:pPr>
            <a:r>
              <a:rPr lang="en-US" sz="3499" b="true">
                <a:solidFill>
                  <a:srgbClr val="000000"/>
                </a:solidFill>
                <a:latin typeface="DM Sans Bold"/>
                <a:ea typeface="DM Sans Bold"/>
                <a:cs typeface="DM Sans Bold"/>
                <a:sym typeface="DM Sans Bold"/>
              </a:rPr>
              <a:t>Objectives:</a:t>
            </a:r>
          </a:p>
        </p:txBody>
      </p:sp>
      <p:sp>
        <p:nvSpPr>
          <p:cNvPr name="TextBox 8" id="8"/>
          <p:cNvSpPr txBox="true"/>
          <p:nvPr/>
        </p:nvSpPr>
        <p:spPr>
          <a:xfrm rot="0">
            <a:off x="141166" y="5400675"/>
            <a:ext cx="18005668"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DM Sans"/>
                <a:ea typeface="DM Sans"/>
                <a:cs typeface="DM Sans"/>
                <a:sym typeface="DM Sans"/>
              </a:rPr>
              <a:t>Develop</a:t>
            </a:r>
            <a:r>
              <a:rPr lang="en-US" sz="3399">
                <a:solidFill>
                  <a:srgbClr val="000000"/>
                </a:solidFill>
                <a:latin typeface="DM Sans"/>
                <a:ea typeface="DM Sans"/>
                <a:cs typeface="DM Sans"/>
                <a:sym typeface="DM Sans"/>
              </a:rPr>
              <a:t> a robust classification-based model to predict insurance costs.</a:t>
            </a:r>
          </a:p>
          <a:p>
            <a:pPr algn="just" marL="734059" indent="-367030" lvl="1">
              <a:lnSpc>
                <a:spcPts val="4759"/>
              </a:lnSpc>
              <a:buFont typeface="Arial"/>
              <a:buChar char="•"/>
            </a:pPr>
            <a:r>
              <a:rPr lang="en-US" sz="3399">
                <a:solidFill>
                  <a:srgbClr val="000000"/>
                </a:solidFill>
                <a:latin typeface="DM Sans"/>
                <a:ea typeface="DM Sans"/>
                <a:cs typeface="DM Sans"/>
                <a:sym typeface="DM Sans"/>
              </a:rPr>
              <a:t>Utilizing Demographic &amp; Health-Related Data: This means integrating various personal and health metrics for a more tailored risk assessment.</a:t>
            </a:r>
          </a:p>
          <a:p>
            <a:pPr algn="just" marL="734059" indent="-367030" lvl="1">
              <a:lnSpc>
                <a:spcPts val="4759"/>
              </a:lnSpc>
              <a:buFont typeface="Arial"/>
              <a:buChar char="•"/>
            </a:pPr>
            <a:r>
              <a:rPr lang="en-US" sz="3399">
                <a:solidFill>
                  <a:srgbClr val="000000"/>
                </a:solidFill>
                <a:latin typeface="DM Sans"/>
                <a:ea typeface="DM Sans"/>
                <a:cs typeface="DM Sans"/>
                <a:sym typeface="DM Sans"/>
              </a:rPr>
              <a:t>Leveraging Machine Learning: To enhance prediction accuracy, ensuring that the model can adapt and learn from the data for better forecasting.</a:t>
            </a:r>
          </a:p>
          <a:p>
            <a:pPr algn="just" marL="734059" indent="-367030" lvl="1">
              <a:lnSpc>
                <a:spcPts val="4759"/>
              </a:lnSpc>
              <a:buFont typeface="Arial"/>
              <a:buChar char="•"/>
            </a:pPr>
            <a:r>
              <a:rPr lang="en-US" sz="3399">
                <a:solidFill>
                  <a:srgbClr val="000000"/>
                </a:solidFill>
                <a:latin typeface="DM Sans"/>
                <a:ea typeface="DM Sans"/>
                <a:cs typeface="DM Sans"/>
                <a:sym typeface="DM Sans"/>
              </a:rPr>
              <a:t>Deliver Actionable Insights: Provide clear, interpretable outputs for both insurers and policyholders.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3900976" y="1028700"/>
            <a:ext cx="13035107" cy="8690071"/>
          </a:xfrm>
          <a:custGeom>
            <a:avLst/>
            <a:gdLst/>
            <a:ahLst/>
            <a:cxnLst/>
            <a:rect r="r" b="b" t="t" l="l"/>
            <a:pathLst>
              <a:path h="8690071" w="13035107">
                <a:moveTo>
                  <a:pt x="0" y="0"/>
                </a:moveTo>
                <a:lnTo>
                  <a:pt x="13035107" y="0"/>
                </a:lnTo>
                <a:lnTo>
                  <a:pt x="13035107" y="8690071"/>
                </a:lnTo>
                <a:lnTo>
                  <a:pt x="0" y="8690071"/>
                </a:lnTo>
                <a:lnTo>
                  <a:pt x="0" y="0"/>
                </a:lnTo>
                <a:close/>
              </a:path>
            </a:pathLst>
          </a:custGeom>
          <a:blipFill>
            <a:blip r:embed="rId2"/>
            <a:stretch>
              <a:fillRect l="0" t="0" r="0" b="0"/>
            </a:stretch>
          </a:blipFill>
        </p:spPr>
      </p:sp>
      <p:grpSp>
        <p:nvGrpSpPr>
          <p:cNvPr name="Group 3" id="3"/>
          <p:cNvGrpSpPr/>
          <p:nvPr/>
        </p:nvGrpSpPr>
        <p:grpSpPr>
          <a:xfrm rot="0">
            <a:off x="6847621" y="7996238"/>
            <a:ext cx="7864793" cy="251460"/>
            <a:chOff x="0" y="0"/>
            <a:chExt cx="10486390" cy="335280"/>
          </a:xfrm>
        </p:grpSpPr>
        <p:sp>
          <p:nvSpPr>
            <p:cNvPr name="Freeform 4" id="4"/>
            <p:cNvSpPr/>
            <p:nvPr/>
          </p:nvSpPr>
          <p:spPr>
            <a:xfrm flipH="false" flipV="false" rot="0">
              <a:off x="48260" y="48260"/>
              <a:ext cx="10387330" cy="248920"/>
            </a:xfrm>
            <a:custGeom>
              <a:avLst/>
              <a:gdLst/>
              <a:ahLst/>
              <a:cxnLst/>
              <a:rect r="r" b="b" t="t" l="l"/>
              <a:pathLst>
                <a:path h="248920" w="10387330">
                  <a:moveTo>
                    <a:pt x="58420" y="111760"/>
                  </a:moveTo>
                  <a:cubicBezTo>
                    <a:pt x="1623060" y="63500"/>
                    <a:pt x="2481580" y="85090"/>
                    <a:pt x="2839720" y="69850"/>
                  </a:cubicBezTo>
                  <a:cubicBezTo>
                    <a:pt x="3003550" y="62230"/>
                    <a:pt x="3036570" y="45720"/>
                    <a:pt x="3197860" y="39370"/>
                  </a:cubicBezTo>
                  <a:cubicBezTo>
                    <a:pt x="3528060" y="26670"/>
                    <a:pt x="4281170" y="39370"/>
                    <a:pt x="4719320" y="45720"/>
                  </a:cubicBezTo>
                  <a:cubicBezTo>
                    <a:pt x="5050790" y="50800"/>
                    <a:pt x="5248910" y="63500"/>
                    <a:pt x="5595620" y="67310"/>
                  </a:cubicBezTo>
                  <a:cubicBezTo>
                    <a:pt x="6096000" y="73660"/>
                    <a:pt x="7026910" y="55880"/>
                    <a:pt x="7438390" y="64770"/>
                  </a:cubicBezTo>
                  <a:cubicBezTo>
                    <a:pt x="7646670" y="68580"/>
                    <a:pt x="7721600" y="82550"/>
                    <a:pt x="7907020" y="85090"/>
                  </a:cubicBezTo>
                  <a:cubicBezTo>
                    <a:pt x="8177530" y="91440"/>
                    <a:pt x="8649970" y="82550"/>
                    <a:pt x="8910320" y="80010"/>
                  </a:cubicBezTo>
                  <a:cubicBezTo>
                    <a:pt x="9074150" y="78740"/>
                    <a:pt x="9206230" y="83820"/>
                    <a:pt x="9312910" y="76200"/>
                  </a:cubicBezTo>
                  <a:cubicBezTo>
                    <a:pt x="9384030" y="69850"/>
                    <a:pt x="9413240" y="55880"/>
                    <a:pt x="9489440" y="50800"/>
                  </a:cubicBezTo>
                  <a:cubicBezTo>
                    <a:pt x="9629140" y="40640"/>
                    <a:pt x="9978390" y="67310"/>
                    <a:pt x="10091420" y="53340"/>
                  </a:cubicBezTo>
                  <a:cubicBezTo>
                    <a:pt x="10138410" y="48260"/>
                    <a:pt x="10158730" y="31750"/>
                    <a:pt x="10186670" y="29210"/>
                  </a:cubicBezTo>
                  <a:cubicBezTo>
                    <a:pt x="10208260" y="27940"/>
                    <a:pt x="10226040" y="36830"/>
                    <a:pt x="10245090" y="34290"/>
                  </a:cubicBezTo>
                  <a:cubicBezTo>
                    <a:pt x="10266680" y="29210"/>
                    <a:pt x="10289540" y="1270"/>
                    <a:pt x="10311130" y="2540"/>
                  </a:cubicBezTo>
                  <a:cubicBezTo>
                    <a:pt x="10332720" y="3810"/>
                    <a:pt x="10363200" y="22860"/>
                    <a:pt x="10374630" y="39370"/>
                  </a:cubicBezTo>
                  <a:cubicBezTo>
                    <a:pt x="10384790" y="53340"/>
                    <a:pt x="10387330" y="72390"/>
                    <a:pt x="10386060" y="87630"/>
                  </a:cubicBezTo>
                  <a:cubicBezTo>
                    <a:pt x="10384790" y="104140"/>
                    <a:pt x="10377170" y="121920"/>
                    <a:pt x="10365740" y="133350"/>
                  </a:cubicBezTo>
                  <a:cubicBezTo>
                    <a:pt x="10350500" y="147320"/>
                    <a:pt x="10316210" y="158750"/>
                    <a:pt x="10295890" y="157480"/>
                  </a:cubicBezTo>
                  <a:cubicBezTo>
                    <a:pt x="10279380" y="156210"/>
                    <a:pt x="10262870" y="147320"/>
                    <a:pt x="10251440" y="134620"/>
                  </a:cubicBezTo>
                  <a:cubicBezTo>
                    <a:pt x="10238740" y="119380"/>
                    <a:pt x="10227310" y="85090"/>
                    <a:pt x="10231120" y="64770"/>
                  </a:cubicBezTo>
                  <a:cubicBezTo>
                    <a:pt x="10236200" y="43180"/>
                    <a:pt x="10260330" y="17780"/>
                    <a:pt x="10278110" y="7620"/>
                  </a:cubicBezTo>
                  <a:cubicBezTo>
                    <a:pt x="10293350" y="0"/>
                    <a:pt x="10312400" y="1270"/>
                    <a:pt x="10327640" y="5080"/>
                  </a:cubicBezTo>
                  <a:cubicBezTo>
                    <a:pt x="10342880" y="8890"/>
                    <a:pt x="10360660" y="20320"/>
                    <a:pt x="10369550" y="33020"/>
                  </a:cubicBezTo>
                  <a:cubicBezTo>
                    <a:pt x="10379710" y="44450"/>
                    <a:pt x="10386060" y="63500"/>
                    <a:pt x="10386060" y="80010"/>
                  </a:cubicBezTo>
                  <a:cubicBezTo>
                    <a:pt x="10386060" y="95250"/>
                    <a:pt x="10382250" y="113030"/>
                    <a:pt x="10370820" y="127000"/>
                  </a:cubicBezTo>
                  <a:cubicBezTo>
                    <a:pt x="10353040" y="148590"/>
                    <a:pt x="10307320" y="170180"/>
                    <a:pt x="10267950" y="181610"/>
                  </a:cubicBezTo>
                  <a:cubicBezTo>
                    <a:pt x="10219690" y="196850"/>
                    <a:pt x="10173970" y="195580"/>
                    <a:pt x="10097770" y="200660"/>
                  </a:cubicBezTo>
                  <a:cubicBezTo>
                    <a:pt x="9945370" y="209550"/>
                    <a:pt x="9536430" y="194310"/>
                    <a:pt x="9411970" y="205740"/>
                  </a:cubicBezTo>
                  <a:cubicBezTo>
                    <a:pt x="9363710" y="210820"/>
                    <a:pt x="9363710" y="219710"/>
                    <a:pt x="9314180" y="224790"/>
                  </a:cubicBezTo>
                  <a:cubicBezTo>
                    <a:pt x="9169400" y="237490"/>
                    <a:pt x="8708390" y="222250"/>
                    <a:pt x="8435340" y="219710"/>
                  </a:cubicBezTo>
                  <a:cubicBezTo>
                    <a:pt x="8197850" y="218440"/>
                    <a:pt x="7965440" y="219710"/>
                    <a:pt x="7766050" y="213360"/>
                  </a:cubicBezTo>
                  <a:cubicBezTo>
                    <a:pt x="7604760" y="208280"/>
                    <a:pt x="7505700" y="193040"/>
                    <a:pt x="7327900" y="187960"/>
                  </a:cubicBezTo>
                  <a:cubicBezTo>
                    <a:pt x="7048500" y="180340"/>
                    <a:pt x="6640830" y="196850"/>
                    <a:pt x="6249670" y="193040"/>
                  </a:cubicBezTo>
                  <a:cubicBezTo>
                    <a:pt x="5783580" y="189230"/>
                    <a:pt x="5166360" y="166370"/>
                    <a:pt x="4719320" y="162560"/>
                  </a:cubicBezTo>
                  <a:cubicBezTo>
                    <a:pt x="4370070" y="158750"/>
                    <a:pt x="4075430" y="162560"/>
                    <a:pt x="3788410" y="163830"/>
                  </a:cubicBezTo>
                  <a:cubicBezTo>
                    <a:pt x="3543300" y="165100"/>
                    <a:pt x="3279140" y="162560"/>
                    <a:pt x="3105150" y="168910"/>
                  </a:cubicBezTo>
                  <a:cubicBezTo>
                    <a:pt x="2995930" y="172720"/>
                    <a:pt x="2966720" y="180340"/>
                    <a:pt x="2839720" y="184150"/>
                  </a:cubicBezTo>
                  <a:cubicBezTo>
                    <a:pt x="2517140" y="194310"/>
                    <a:pt x="1624330" y="179070"/>
                    <a:pt x="1121410" y="190500"/>
                  </a:cubicBezTo>
                  <a:cubicBezTo>
                    <a:pt x="727710" y="199390"/>
                    <a:pt x="185420" y="248920"/>
                    <a:pt x="68580" y="234950"/>
                  </a:cubicBezTo>
                  <a:cubicBezTo>
                    <a:pt x="44450" y="232410"/>
                    <a:pt x="36830" y="231140"/>
                    <a:pt x="26670" y="223520"/>
                  </a:cubicBezTo>
                  <a:cubicBezTo>
                    <a:pt x="15240" y="214630"/>
                    <a:pt x="5080" y="199390"/>
                    <a:pt x="2540" y="185420"/>
                  </a:cubicBezTo>
                  <a:cubicBezTo>
                    <a:pt x="0" y="172720"/>
                    <a:pt x="1270" y="154940"/>
                    <a:pt x="10160" y="142240"/>
                  </a:cubicBezTo>
                  <a:cubicBezTo>
                    <a:pt x="19050" y="128270"/>
                    <a:pt x="58420" y="111760"/>
                    <a:pt x="58420" y="111760"/>
                  </a:cubicBezTo>
                </a:path>
              </a:pathLst>
            </a:custGeom>
            <a:solidFill>
              <a:srgbClr val="FEC458"/>
            </a:solidFill>
            <a:ln cap="sq">
              <a:noFill/>
              <a:prstDash val="solid"/>
              <a:miter/>
            </a:ln>
          </p:spPr>
        </p:sp>
      </p:grpSp>
      <p:grpSp>
        <p:nvGrpSpPr>
          <p:cNvPr name="Group 5" id="5"/>
          <p:cNvGrpSpPr/>
          <p:nvPr/>
        </p:nvGrpSpPr>
        <p:grpSpPr>
          <a:xfrm rot="0">
            <a:off x="6110386" y="7850505"/>
            <a:ext cx="8787765" cy="965835"/>
            <a:chOff x="0" y="0"/>
            <a:chExt cx="11717020" cy="1287780"/>
          </a:xfrm>
        </p:grpSpPr>
        <p:sp>
          <p:nvSpPr>
            <p:cNvPr name="Freeform 6" id="6"/>
            <p:cNvSpPr/>
            <p:nvPr/>
          </p:nvSpPr>
          <p:spPr>
            <a:xfrm flipH="false" flipV="false" rot="0">
              <a:off x="50800" y="50800"/>
              <a:ext cx="11615420" cy="1187450"/>
            </a:xfrm>
            <a:custGeom>
              <a:avLst/>
              <a:gdLst/>
              <a:ahLst/>
              <a:cxnLst/>
              <a:rect r="r" b="b" t="t" l="l"/>
              <a:pathLst>
                <a:path h="1187450" w="11615420">
                  <a:moveTo>
                    <a:pt x="0" y="628650"/>
                  </a:moveTo>
                  <a:cubicBezTo>
                    <a:pt x="31750" y="502920"/>
                    <a:pt x="63500" y="501650"/>
                    <a:pt x="93980" y="491490"/>
                  </a:cubicBezTo>
                  <a:cubicBezTo>
                    <a:pt x="137160" y="478790"/>
                    <a:pt x="190500" y="464820"/>
                    <a:pt x="248920" y="453390"/>
                  </a:cubicBezTo>
                  <a:cubicBezTo>
                    <a:pt x="320040" y="439420"/>
                    <a:pt x="419100" y="429260"/>
                    <a:pt x="491490" y="417830"/>
                  </a:cubicBezTo>
                  <a:cubicBezTo>
                    <a:pt x="551180" y="407670"/>
                    <a:pt x="623570" y="398780"/>
                    <a:pt x="655320" y="391160"/>
                  </a:cubicBezTo>
                  <a:cubicBezTo>
                    <a:pt x="668020" y="387350"/>
                    <a:pt x="671830" y="383540"/>
                    <a:pt x="683260" y="381000"/>
                  </a:cubicBezTo>
                  <a:cubicBezTo>
                    <a:pt x="698500" y="375920"/>
                    <a:pt x="736600" y="369570"/>
                    <a:pt x="740410" y="365760"/>
                  </a:cubicBezTo>
                  <a:cubicBezTo>
                    <a:pt x="740410" y="364490"/>
                    <a:pt x="740410" y="363220"/>
                    <a:pt x="740410" y="363220"/>
                  </a:cubicBezTo>
                  <a:cubicBezTo>
                    <a:pt x="740410" y="363220"/>
                    <a:pt x="741680" y="356870"/>
                    <a:pt x="741680" y="354330"/>
                  </a:cubicBezTo>
                  <a:cubicBezTo>
                    <a:pt x="742950" y="350520"/>
                    <a:pt x="744220" y="344170"/>
                    <a:pt x="744220" y="344170"/>
                  </a:cubicBezTo>
                  <a:cubicBezTo>
                    <a:pt x="744220" y="344170"/>
                    <a:pt x="746760" y="339090"/>
                    <a:pt x="748030" y="336550"/>
                  </a:cubicBezTo>
                  <a:cubicBezTo>
                    <a:pt x="749300" y="334010"/>
                    <a:pt x="751840" y="327660"/>
                    <a:pt x="753110" y="327660"/>
                  </a:cubicBezTo>
                  <a:cubicBezTo>
                    <a:pt x="753110" y="327660"/>
                    <a:pt x="756920" y="322580"/>
                    <a:pt x="758190" y="320040"/>
                  </a:cubicBezTo>
                  <a:cubicBezTo>
                    <a:pt x="760730" y="318770"/>
                    <a:pt x="764540" y="313690"/>
                    <a:pt x="764540" y="313690"/>
                  </a:cubicBezTo>
                  <a:cubicBezTo>
                    <a:pt x="764540" y="313690"/>
                    <a:pt x="769620" y="309880"/>
                    <a:pt x="772160" y="307340"/>
                  </a:cubicBezTo>
                  <a:cubicBezTo>
                    <a:pt x="774700" y="306070"/>
                    <a:pt x="779780" y="302260"/>
                    <a:pt x="779780" y="302260"/>
                  </a:cubicBezTo>
                  <a:cubicBezTo>
                    <a:pt x="779780" y="302260"/>
                    <a:pt x="786130" y="299720"/>
                    <a:pt x="788670" y="298450"/>
                  </a:cubicBezTo>
                  <a:cubicBezTo>
                    <a:pt x="791210" y="297180"/>
                    <a:pt x="797560" y="294640"/>
                    <a:pt x="797560" y="294640"/>
                  </a:cubicBezTo>
                  <a:cubicBezTo>
                    <a:pt x="797560" y="294640"/>
                    <a:pt x="803910" y="294640"/>
                    <a:pt x="806450" y="293370"/>
                  </a:cubicBezTo>
                  <a:cubicBezTo>
                    <a:pt x="810260" y="293370"/>
                    <a:pt x="816610" y="292100"/>
                    <a:pt x="816610" y="292100"/>
                  </a:cubicBezTo>
                  <a:cubicBezTo>
                    <a:pt x="816610" y="292100"/>
                    <a:pt x="863600" y="292100"/>
                    <a:pt x="887730" y="292100"/>
                  </a:cubicBezTo>
                  <a:cubicBezTo>
                    <a:pt x="913130" y="290830"/>
                    <a:pt x="943610" y="289560"/>
                    <a:pt x="962660" y="288290"/>
                  </a:cubicBezTo>
                  <a:cubicBezTo>
                    <a:pt x="972820" y="288290"/>
                    <a:pt x="984250" y="290830"/>
                    <a:pt x="986790" y="287020"/>
                  </a:cubicBezTo>
                  <a:cubicBezTo>
                    <a:pt x="989330" y="280670"/>
                    <a:pt x="962660" y="259080"/>
                    <a:pt x="961390" y="251460"/>
                  </a:cubicBezTo>
                  <a:cubicBezTo>
                    <a:pt x="961390" y="247650"/>
                    <a:pt x="966470" y="245110"/>
                    <a:pt x="966470" y="243840"/>
                  </a:cubicBezTo>
                  <a:cubicBezTo>
                    <a:pt x="965200" y="242570"/>
                    <a:pt x="962660" y="243840"/>
                    <a:pt x="958850" y="243840"/>
                  </a:cubicBezTo>
                  <a:cubicBezTo>
                    <a:pt x="944880" y="243840"/>
                    <a:pt x="891540" y="247650"/>
                    <a:pt x="868680" y="246380"/>
                  </a:cubicBezTo>
                  <a:cubicBezTo>
                    <a:pt x="855980" y="245110"/>
                    <a:pt x="844550" y="241300"/>
                    <a:pt x="838200" y="241300"/>
                  </a:cubicBezTo>
                  <a:cubicBezTo>
                    <a:pt x="835660" y="240030"/>
                    <a:pt x="833120" y="240030"/>
                    <a:pt x="830580" y="240030"/>
                  </a:cubicBezTo>
                  <a:cubicBezTo>
                    <a:pt x="828040" y="240030"/>
                    <a:pt x="822960" y="238760"/>
                    <a:pt x="822960" y="238760"/>
                  </a:cubicBezTo>
                  <a:cubicBezTo>
                    <a:pt x="822960" y="238760"/>
                    <a:pt x="819150" y="237490"/>
                    <a:pt x="816610" y="236220"/>
                  </a:cubicBezTo>
                  <a:cubicBezTo>
                    <a:pt x="814070" y="236220"/>
                    <a:pt x="811530" y="236220"/>
                    <a:pt x="811530" y="236220"/>
                  </a:cubicBezTo>
                  <a:cubicBezTo>
                    <a:pt x="810260" y="236220"/>
                    <a:pt x="805180" y="236220"/>
                    <a:pt x="802640" y="236220"/>
                  </a:cubicBezTo>
                  <a:cubicBezTo>
                    <a:pt x="800100" y="236220"/>
                    <a:pt x="795020" y="236220"/>
                    <a:pt x="795020" y="236220"/>
                  </a:cubicBezTo>
                  <a:cubicBezTo>
                    <a:pt x="795020" y="236220"/>
                    <a:pt x="789940" y="234950"/>
                    <a:pt x="787400" y="233680"/>
                  </a:cubicBezTo>
                  <a:cubicBezTo>
                    <a:pt x="784860" y="233680"/>
                    <a:pt x="779780" y="232410"/>
                    <a:pt x="779780" y="232410"/>
                  </a:cubicBezTo>
                  <a:cubicBezTo>
                    <a:pt x="779780" y="232410"/>
                    <a:pt x="774700" y="229870"/>
                    <a:pt x="773430" y="228600"/>
                  </a:cubicBezTo>
                  <a:cubicBezTo>
                    <a:pt x="770890" y="227330"/>
                    <a:pt x="765810" y="224790"/>
                    <a:pt x="765810" y="224790"/>
                  </a:cubicBezTo>
                  <a:cubicBezTo>
                    <a:pt x="765810" y="224790"/>
                    <a:pt x="762000" y="220980"/>
                    <a:pt x="760730" y="219710"/>
                  </a:cubicBezTo>
                  <a:cubicBezTo>
                    <a:pt x="758190" y="217170"/>
                    <a:pt x="754380" y="213360"/>
                    <a:pt x="754380" y="213360"/>
                  </a:cubicBezTo>
                  <a:cubicBezTo>
                    <a:pt x="754380" y="213360"/>
                    <a:pt x="751840" y="209550"/>
                    <a:pt x="750570" y="207010"/>
                  </a:cubicBezTo>
                  <a:cubicBezTo>
                    <a:pt x="748030" y="204470"/>
                    <a:pt x="745490" y="200660"/>
                    <a:pt x="745490" y="200660"/>
                  </a:cubicBezTo>
                  <a:cubicBezTo>
                    <a:pt x="745490" y="200660"/>
                    <a:pt x="744220" y="195580"/>
                    <a:pt x="742950" y="193040"/>
                  </a:cubicBezTo>
                  <a:cubicBezTo>
                    <a:pt x="741680" y="190500"/>
                    <a:pt x="740410" y="185420"/>
                    <a:pt x="740410" y="185420"/>
                  </a:cubicBezTo>
                  <a:cubicBezTo>
                    <a:pt x="740410" y="185420"/>
                    <a:pt x="740410" y="180340"/>
                    <a:pt x="739140" y="177800"/>
                  </a:cubicBezTo>
                  <a:cubicBezTo>
                    <a:pt x="739140" y="175260"/>
                    <a:pt x="739140" y="170180"/>
                    <a:pt x="739140" y="170180"/>
                  </a:cubicBezTo>
                  <a:cubicBezTo>
                    <a:pt x="739140" y="170180"/>
                    <a:pt x="739140" y="165100"/>
                    <a:pt x="740410" y="162560"/>
                  </a:cubicBezTo>
                  <a:cubicBezTo>
                    <a:pt x="740410" y="160020"/>
                    <a:pt x="740410" y="154940"/>
                    <a:pt x="740410" y="154940"/>
                  </a:cubicBezTo>
                  <a:cubicBezTo>
                    <a:pt x="740410" y="154940"/>
                    <a:pt x="742950" y="149860"/>
                    <a:pt x="744220" y="147320"/>
                  </a:cubicBezTo>
                  <a:cubicBezTo>
                    <a:pt x="745490" y="144780"/>
                    <a:pt x="746760" y="139700"/>
                    <a:pt x="746760" y="139700"/>
                  </a:cubicBezTo>
                  <a:cubicBezTo>
                    <a:pt x="746760" y="139700"/>
                    <a:pt x="749300" y="135890"/>
                    <a:pt x="751840" y="133350"/>
                  </a:cubicBezTo>
                  <a:cubicBezTo>
                    <a:pt x="753110" y="130810"/>
                    <a:pt x="755650" y="127000"/>
                    <a:pt x="755650" y="127000"/>
                  </a:cubicBezTo>
                  <a:cubicBezTo>
                    <a:pt x="755650" y="127000"/>
                    <a:pt x="759460" y="123190"/>
                    <a:pt x="762000" y="121920"/>
                  </a:cubicBezTo>
                  <a:cubicBezTo>
                    <a:pt x="764540" y="120650"/>
                    <a:pt x="768350" y="116840"/>
                    <a:pt x="768350" y="116840"/>
                  </a:cubicBezTo>
                  <a:cubicBezTo>
                    <a:pt x="768350" y="116840"/>
                    <a:pt x="772160" y="114300"/>
                    <a:pt x="774700" y="113030"/>
                  </a:cubicBezTo>
                  <a:cubicBezTo>
                    <a:pt x="777240" y="111760"/>
                    <a:pt x="782320" y="109220"/>
                    <a:pt x="782320" y="109220"/>
                  </a:cubicBezTo>
                  <a:cubicBezTo>
                    <a:pt x="782320" y="109220"/>
                    <a:pt x="787400" y="107950"/>
                    <a:pt x="789940" y="107950"/>
                  </a:cubicBezTo>
                  <a:cubicBezTo>
                    <a:pt x="792480" y="106680"/>
                    <a:pt x="797560" y="106680"/>
                    <a:pt x="797560" y="106680"/>
                  </a:cubicBezTo>
                  <a:cubicBezTo>
                    <a:pt x="797560" y="106680"/>
                    <a:pt x="806450" y="106680"/>
                    <a:pt x="810260" y="105410"/>
                  </a:cubicBezTo>
                  <a:cubicBezTo>
                    <a:pt x="811530" y="104140"/>
                    <a:pt x="814070" y="100330"/>
                    <a:pt x="814070" y="100330"/>
                  </a:cubicBezTo>
                  <a:cubicBezTo>
                    <a:pt x="815340" y="100330"/>
                    <a:pt x="819150" y="96520"/>
                    <a:pt x="821690" y="95250"/>
                  </a:cubicBezTo>
                  <a:cubicBezTo>
                    <a:pt x="824230" y="93980"/>
                    <a:pt x="829310" y="90170"/>
                    <a:pt x="829310" y="90170"/>
                  </a:cubicBezTo>
                  <a:cubicBezTo>
                    <a:pt x="829310" y="90170"/>
                    <a:pt x="834390" y="88900"/>
                    <a:pt x="836930" y="87630"/>
                  </a:cubicBezTo>
                  <a:cubicBezTo>
                    <a:pt x="840740" y="86360"/>
                    <a:pt x="845820" y="85090"/>
                    <a:pt x="845820" y="85090"/>
                  </a:cubicBezTo>
                  <a:cubicBezTo>
                    <a:pt x="845820" y="85090"/>
                    <a:pt x="850900" y="85090"/>
                    <a:pt x="854710" y="83820"/>
                  </a:cubicBezTo>
                  <a:cubicBezTo>
                    <a:pt x="857250" y="83820"/>
                    <a:pt x="862330" y="83820"/>
                    <a:pt x="863600" y="83820"/>
                  </a:cubicBezTo>
                  <a:cubicBezTo>
                    <a:pt x="863600" y="83820"/>
                    <a:pt x="937260" y="52070"/>
                    <a:pt x="953770" y="46990"/>
                  </a:cubicBezTo>
                  <a:cubicBezTo>
                    <a:pt x="960120" y="45720"/>
                    <a:pt x="965200" y="46990"/>
                    <a:pt x="966470" y="44450"/>
                  </a:cubicBezTo>
                  <a:cubicBezTo>
                    <a:pt x="966470" y="43180"/>
                    <a:pt x="966470" y="41910"/>
                    <a:pt x="966470" y="41910"/>
                  </a:cubicBezTo>
                  <a:cubicBezTo>
                    <a:pt x="966470" y="41910"/>
                    <a:pt x="972820" y="41910"/>
                    <a:pt x="975360" y="41910"/>
                  </a:cubicBezTo>
                  <a:cubicBezTo>
                    <a:pt x="977900" y="41910"/>
                    <a:pt x="981710" y="41910"/>
                    <a:pt x="981710" y="40640"/>
                  </a:cubicBezTo>
                  <a:cubicBezTo>
                    <a:pt x="984250" y="38100"/>
                    <a:pt x="1093470" y="44450"/>
                    <a:pt x="1134110" y="45720"/>
                  </a:cubicBezTo>
                  <a:cubicBezTo>
                    <a:pt x="1162050" y="45720"/>
                    <a:pt x="1203960" y="44450"/>
                    <a:pt x="1203960" y="44450"/>
                  </a:cubicBezTo>
                  <a:cubicBezTo>
                    <a:pt x="1205230" y="44450"/>
                    <a:pt x="1210310" y="44450"/>
                    <a:pt x="1212850" y="45720"/>
                  </a:cubicBezTo>
                  <a:cubicBezTo>
                    <a:pt x="1215390" y="45720"/>
                    <a:pt x="1221740" y="46990"/>
                    <a:pt x="1221740" y="46990"/>
                  </a:cubicBezTo>
                  <a:cubicBezTo>
                    <a:pt x="1221740" y="46990"/>
                    <a:pt x="1226820" y="48260"/>
                    <a:pt x="1229360" y="49530"/>
                  </a:cubicBezTo>
                  <a:cubicBezTo>
                    <a:pt x="1231900" y="50800"/>
                    <a:pt x="1236980" y="52070"/>
                    <a:pt x="1236980" y="52070"/>
                  </a:cubicBezTo>
                  <a:cubicBezTo>
                    <a:pt x="1238250" y="52070"/>
                    <a:pt x="1239520" y="54610"/>
                    <a:pt x="1240790" y="54610"/>
                  </a:cubicBezTo>
                  <a:cubicBezTo>
                    <a:pt x="1249680" y="57150"/>
                    <a:pt x="1290320" y="52070"/>
                    <a:pt x="1310640" y="50800"/>
                  </a:cubicBezTo>
                  <a:cubicBezTo>
                    <a:pt x="1325880" y="50800"/>
                    <a:pt x="1351280" y="48260"/>
                    <a:pt x="1351280" y="48260"/>
                  </a:cubicBezTo>
                  <a:cubicBezTo>
                    <a:pt x="1351280" y="48260"/>
                    <a:pt x="1357630" y="49530"/>
                    <a:pt x="1360170" y="49530"/>
                  </a:cubicBezTo>
                  <a:cubicBezTo>
                    <a:pt x="1362710" y="49530"/>
                    <a:pt x="1367790" y="49530"/>
                    <a:pt x="1367790" y="50800"/>
                  </a:cubicBezTo>
                  <a:cubicBezTo>
                    <a:pt x="1367790" y="50800"/>
                    <a:pt x="1372870" y="52070"/>
                    <a:pt x="1375410" y="53340"/>
                  </a:cubicBezTo>
                  <a:cubicBezTo>
                    <a:pt x="1377950" y="53340"/>
                    <a:pt x="1383030" y="55880"/>
                    <a:pt x="1383030" y="55880"/>
                  </a:cubicBezTo>
                  <a:cubicBezTo>
                    <a:pt x="1383030" y="55880"/>
                    <a:pt x="1388110" y="58420"/>
                    <a:pt x="1390650" y="59690"/>
                  </a:cubicBezTo>
                  <a:cubicBezTo>
                    <a:pt x="1391920" y="60960"/>
                    <a:pt x="1397000" y="64770"/>
                    <a:pt x="1397000" y="64770"/>
                  </a:cubicBezTo>
                  <a:cubicBezTo>
                    <a:pt x="1397000" y="64770"/>
                    <a:pt x="1400810" y="68580"/>
                    <a:pt x="1402080" y="69850"/>
                  </a:cubicBezTo>
                  <a:cubicBezTo>
                    <a:pt x="1404620" y="72390"/>
                    <a:pt x="1408430" y="76200"/>
                    <a:pt x="1408430" y="76200"/>
                  </a:cubicBezTo>
                  <a:cubicBezTo>
                    <a:pt x="1408430" y="76200"/>
                    <a:pt x="1410970" y="81280"/>
                    <a:pt x="1412240" y="82550"/>
                  </a:cubicBezTo>
                  <a:cubicBezTo>
                    <a:pt x="1413510" y="85090"/>
                    <a:pt x="1416050" y="90170"/>
                    <a:pt x="1416050" y="90170"/>
                  </a:cubicBezTo>
                  <a:cubicBezTo>
                    <a:pt x="1416050" y="90170"/>
                    <a:pt x="1417320" y="95250"/>
                    <a:pt x="1418590" y="97790"/>
                  </a:cubicBezTo>
                  <a:cubicBezTo>
                    <a:pt x="1419860" y="100330"/>
                    <a:pt x="1421130" y="105410"/>
                    <a:pt x="1421130" y="105410"/>
                  </a:cubicBezTo>
                  <a:cubicBezTo>
                    <a:pt x="1421130" y="105410"/>
                    <a:pt x="1418590" y="110490"/>
                    <a:pt x="1421130" y="111760"/>
                  </a:cubicBezTo>
                  <a:cubicBezTo>
                    <a:pt x="1431290" y="121920"/>
                    <a:pt x="1568450" y="116840"/>
                    <a:pt x="1606550" y="119380"/>
                  </a:cubicBezTo>
                  <a:cubicBezTo>
                    <a:pt x="1624330" y="120650"/>
                    <a:pt x="1628140" y="121920"/>
                    <a:pt x="1645920" y="123190"/>
                  </a:cubicBezTo>
                  <a:cubicBezTo>
                    <a:pt x="1691640" y="124460"/>
                    <a:pt x="1789430" y="121920"/>
                    <a:pt x="1878330" y="120650"/>
                  </a:cubicBezTo>
                  <a:cubicBezTo>
                    <a:pt x="2000250" y="120650"/>
                    <a:pt x="2181860" y="120650"/>
                    <a:pt x="2310130" y="115570"/>
                  </a:cubicBezTo>
                  <a:cubicBezTo>
                    <a:pt x="2413000" y="111760"/>
                    <a:pt x="2586990" y="99060"/>
                    <a:pt x="2586990" y="99060"/>
                  </a:cubicBezTo>
                  <a:cubicBezTo>
                    <a:pt x="2586990" y="99060"/>
                    <a:pt x="2592070" y="99060"/>
                    <a:pt x="2594610" y="99060"/>
                  </a:cubicBezTo>
                  <a:cubicBezTo>
                    <a:pt x="2597150" y="100330"/>
                    <a:pt x="2602230" y="100330"/>
                    <a:pt x="2602230" y="100330"/>
                  </a:cubicBezTo>
                  <a:cubicBezTo>
                    <a:pt x="2603500" y="100330"/>
                    <a:pt x="2607310" y="101600"/>
                    <a:pt x="2609850" y="101600"/>
                  </a:cubicBezTo>
                  <a:cubicBezTo>
                    <a:pt x="2612390" y="102870"/>
                    <a:pt x="2617470" y="104140"/>
                    <a:pt x="2617470" y="104140"/>
                  </a:cubicBezTo>
                  <a:cubicBezTo>
                    <a:pt x="2617470" y="104140"/>
                    <a:pt x="2622550" y="106680"/>
                    <a:pt x="2623820" y="107950"/>
                  </a:cubicBezTo>
                  <a:cubicBezTo>
                    <a:pt x="2626360" y="109220"/>
                    <a:pt x="2631440" y="111760"/>
                    <a:pt x="2631440" y="111760"/>
                  </a:cubicBezTo>
                  <a:cubicBezTo>
                    <a:pt x="2631440" y="111760"/>
                    <a:pt x="2633980" y="116840"/>
                    <a:pt x="2636520" y="116840"/>
                  </a:cubicBezTo>
                  <a:cubicBezTo>
                    <a:pt x="2642870" y="119380"/>
                    <a:pt x="2661920" y="111760"/>
                    <a:pt x="2674620" y="110490"/>
                  </a:cubicBezTo>
                  <a:cubicBezTo>
                    <a:pt x="2688590" y="106680"/>
                    <a:pt x="2706370" y="106680"/>
                    <a:pt x="2716530" y="101600"/>
                  </a:cubicBezTo>
                  <a:cubicBezTo>
                    <a:pt x="2725420" y="97790"/>
                    <a:pt x="2727960" y="91440"/>
                    <a:pt x="2736850" y="85090"/>
                  </a:cubicBezTo>
                  <a:cubicBezTo>
                    <a:pt x="2754630" y="74930"/>
                    <a:pt x="2790190" y="60960"/>
                    <a:pt x="2818130" y="52070"/>
                  </a:cubicBezTo>
                  <a:cubicBezTo>
                    <a:pt x="2846070" y="41910"/>
                    <a:pt x="2875280" y="35560"/>
                    <a:pt x="2904490" y="27940"/>
                  </a:cubicBezTo>
                  <a:cubicBezTo>
                    <a:pt x="2934970" y="21590"/>
                    <a:pt x="2969260" y="15240"/>
                    <a:pt x="2997200" y="10160"/>
                  </a:cubicBezTo>
                  <a:cubicBezTo>
                    <a:pt x="3020060" y="6350"/>
                    <a:pt x="3061970" y="0"/>
                    <a:pt x="3061970" y="0"/>
                  </a:cubicBezTo>
                  <a:cubicBezTo>
                    <a:pt x="3061970" y="0"/>
                    <a:pt x="3068320" y="1270"/>
                    <a:pt x="3072130" y="1270"/>
                  </a:cubicBezTo>
                  <a:cubicBezTo>
                    <a:pt x="3074670" y="1270"/>
                    <a:pt x="3081020" y="1270"/>
                    <a:pt x="3081020" y="1270"/>
                  </a:cubicBezTo>
                  <a:cubicBezTo>
                    <a:pt x="3081020" y="1270"/>
                    <a:pt x="3087370" y="2540"/>
                    <a:pt x="3091180" y="3810"/>
                  </a:cubicBezTo>
                  <a:cubicBezTo>
                    <a:pt x="3093720" y="3810"/>
                    <a:pt x="3100070" y="6350"/>
                    <a:pt x="3100070" y="6350"/>
                  </a:cubicBezTo>
                  <a:cubicBezTo>
                    <a:pt x="3100070" y="6350"/>
                    <a:pt x="3106420" y="8890"/>
                    <a:pt x="3108960" y="10160"/>
                  </a:cubicBezTo>
                  <a:cubicBezTo>
                    <a:pt x="3111500" y="12700"/>
                    <a:pt x="3116580" y="15240"/>
                    <a:pt x="3117850" y="15240"/>
                  </a:cubicBezTo>
                  <a:cubicBezTo>
                    <a:pt x="3117850" y="15240"/>
                    <a:pt x="3121660" y="20320"/>
                    <a:pt x="3124200" y="21590"/>
                  </a:cubicBezTo>
                  <a:cubicBezTo>
                    <a:pt x="3126740" y="24130"/>
                    <a:pt x="3131820" y="27940"/>
                    <a:pt x="3131820" y="27940"/>
                  </a:cubicBezTo>
                  <a:cubicBezTo>
                    <a:pt x="3131820" y="29210"/>
                    <a:pt x="3135630" y="34290"/>
                    <a:pt x="3136900" y="36830"/>
                  </a:cubicBezTo>
                  <a:cubicBezTo>
                    <a:pt x="3139440" y="39370"/>
                    <a:pt x="3141980" y="44450"/>
                    <a:pt x="3141980" y="44450"/>
                  </a:cubicBezTo>
                  <a:cubicBezTo>
                    <a:pt x="3141980" y="44450"/>
                    <a:pt x="3144520" y="50800"/>
                    <a:pt x="3145790" y="54610"/>
                  </a:cubicBezTo>
                  <a:cubicBezTo>
                    <a:pt x="3147060" y="57150"/>
                    <a:pt x="3149600" y="63500"/>
                    <a:pt x="3149600" y="63500"/>
                  </a:cubicBezTo>
                  <a:cubicBezTo>
                    <a:pt x="3149600" y="63500"/>
                    <a:pt x="3149600" y="69850"/>
                    <a:pt x="3149600" y="72390"/>
                  </a:cubicBezTo>
                  <a:cubicBezTo>
                    <a:pt x="3150870" y="76200"/>
                    <a:pt x="3150870" y="82550"/>
                    <a:pt x="3150870" y="82550"/>
                  </a:cubicBezTo>
                  <a:cubicBezTo>
                    <a:pt x="3150870" y="82550"/>
                    <a:pt x="3149600" y="88900"/>
                    <a:pt x="3149600" y="92710"/>
                  </a:cubicBezTo>
                  <a:cubicBezTo>
                    <a:pt x="3149600" y="95250"/>
                    <a:pt x="3148330" y="101600"/>
                    <a:pt x="3148330" y="101600"/>
                  </a:cubicBezTo>
                  <a:cubicBezTo>
                    <a:pt x="3148330" y="101600"/>
                    <a:pt x="3145790" y="107950"/>
                    <a:pt x="3144520" y="110490"/>
                  </a:cubicBezTo>
                  <a:cubicBezTo>
                    <a:pt x="3143250" y="114300"/>
                    <a:pt x="3140710" y="119380"/>
                    <a:pt x="3140710" y="120650"/>
                  </a:cubicBezTo>
                  <a:cubicBezTo>
                    <a:pt x="3140710" y="120650"/>
                    <a:pt x="3136900" y="125730"/>
                    <a:pt x="3135630" y="128270"/>
                  </a:cubicBezTo>
                  <a:cubicBezTo>
                    <a:pt x="3133090" y="130810"/>
                    <a:pt x="3129280" y="135890"/>
                    <a:pt x="3129280" y="135890"/>
                  </a:cubicBezTo>
                  <a:cubicBezTo>
                    <a:pt x="3129280" y="135890"/>
                    <a:pt x="3124200" y="139700"/>
                    <a:pt x="3121660" y="142240"/>
                  </a:cubicBezTo>
                  <a:cubicBezTo>
                    <a:pt x="3120390" y="144780"/>
                    <a:pt x="3115310" y="148590"/>
                    <a:pt x="3115310" y="148590"/>
                  </a:cubicBezTo>
                  <a:cubicBezTo>
                    <a:pt x="3115310" y="148590"/>
                    <a:pt x="3108960" y="151130"/>
                    <a:pt x="3106420" y="152400"/>
                  </a:cubicBezTo>
                  <a:cubicBezTo>
                    <a:pt x="3102610" y="154940"/>
                    <a:pt x="3097530" y="157480"/>
                    <a:pt x="3097530" y="157480"/>
                  </a:cubicBezTo>
                  <a:cubicBezTo>
                    <a:pt x="3097530" y="157480"/>
                    <a:pt x="3091180" y="158750"/>
                    <a:pt x="3087370" y="160020"/>
                  </a:cubicBezTo>
                  <a:cubicBezTo>
                    <a:pt x="3084830" y="160020"/>
                    <a:pt x="3078480" y="161290"/>
                    <a:pt x="3078480" y="161290"/>
                  </a:cubicBezTo>
                  <a:cubicBezTo>
                    <a:pt x="3078480" y="161290"/>
                    <a:pt x="3070860" y="163830"/>
                    <a:pt x="3070860" y="165100"/>
                  </a:cubicBezTo>
                  <a:cubicBezTo>
                    <a:pt x="3070860" y="167640"/>
                    <a:pt x="3139440" y="167640"/>
                    <a:pt x="3176270" y="171450"/>
                  </a:cubicBezTo>
                  <a:cubicBezTo>
                    <a:pt x="3218180" y="176530"/>
                    <a:pt x="3270250" y="184150"/>
                    <a:pt x="3308350" y="190500"/>
                  </a:cubicBezTo>
                  <a:cubicBezTo>
                    <a:pt x="3338830" y="194310"/>
                    <a:pt x="3385820" y="203200"/>
                    <a:pt x="3389630" y="201930"/>
                  </a:cubicBezTo>
                  <a:cubicBezTo>
                    <a:pt x="3389630" y="201930"/>
                    <a:pt x="3394710" y="200660"/>
                    <a:pt x="3397250" y="199390"/>
                  </a:cubicBezTo>
                  <a:cubicBezTo>
                    <a:pt x="3399790" y="198120"/>
                    <a:pt x="3404870" y="196850"/>
                    <a:pt x="3404870" y="196850"/>
                  </a:cubicBezTo>
                  <a:cubicBezTo>
                    <a:pt x="3404870" y="196850"/>
                    <a:pt x="3409950" y="196850"/>
                    <a:pt x="3412490" y="196850"/>
                  </a:cubicBezTo>
                  <a:cubicBezTo>
                    <a:pt x="3415030" y="195580"/>
                    <a:pt x="3420110" y="195580"/>
                    <a:pt x="3420110" y="195580"/>
                  </a:cubicBezTo>
                  <a:cubicBezTo>
                    <a:pt x="3421380" y="195580"/>
                    <a:pt x="3572510" y="175260"/>
                    <a:pt x="3641090" y="170180"/>
                  </a:cubicBezTo>
                  <a:cubicBezTo>
                    <a:pt x="3702050" y="165100"/>
                    <a:pt x="3759200" y="165100"/>
                    <a:pt x="3813810" y="163830"/>
                  </a:cubicBezTo>
                  <a:cubicBezTo>
                    <a:pt x="3862070" y="162560"/>
                    <a:pt x="3909060" y="162560"/>
                    <a:pt x="3952240" y="161290"/>
                  </a:cubicBezTo>
                  <a:cubicBezTo>
                    <a:pt x="3991610" y="160020"/>
                    <a:pt x="4061460" y="154940"/>
                    <a:pt x="4061460" y="154940"/>
                  </a:cubicBezTo>
                  <a:cubicBezTo>
                    <a:pt x="4062730" y="154940"/>
                    <a:pt x="4067810" y="156210"/>
                    <a:pt x="4070350" y="156210"/>
                  </a:cubicBezTo>
                  <a:cubicBezTo>
                    <a:pt x="4072890" y="156210"/>
                    <a:pt x="4077970" y="157480"/>
                    <a:pt x="4077970" y="157480"/>
                  </a:cubicBezTo>
                  <a:cubicBezTo>
                    <a:pt x="4077970" y="157480"/>
                    <a:pt x="4083050" y="158750"/>
                    <a:pt x="4085590" y="160020"/>
                  </a:cubicBezTo>
                  <a:cubicBezTo>
                    <a:pt x="4086860" y="160020"/>
                    <a:pt x="4091940" y="162560"/>
                    <a:pt x="4091940" y="162560"/>
                  </a:cubicBezTo>
                  <a:cubicBezTo>
                    <a:pt x="4091940" y="162560"/>
                    <a:pt x="4097020" y="165100"/>
                    <a:pt x="4098290" y="166370"/>
                  </a:cubicBezTo>
                  <a:cubicBezTo>
                    <a:pt x="4100830" y="167640"/>
                    <a:pt x="4105910" y="171450"/>
                    <a:pt x="4105910" y="171450"/>
                  </a:cubicBezTo>
                  <a:cubicBezTo>
                    <a:pt x="4105910" y="171450"/>
                    <a:pt x="4109720" y="175260"/>
                    <a:pt x="4110990" y="176530"/>
                  </a:cubicBezTo>
                  <a:cubicBezTo>
                    <a:pt x="4112260" y="177800"/>
                    <a:pt x="4112260" y="180340"/>
                    <a:pt x="4114800" y="180340"/>
                  </a:cubicBezTo>
                  <a:cubicBezTo>
                    <a:pt x="4116070" y="181610"/>
                    <a:pt x="4119880" y="179070"/>
                    <a:pt x="4122420" y="179070"/>
                  </a:cubicBezTo>
                  <a:cubicBezTo>
                    <a:pt x="4124960" y="177800"/>
                    <a:pt x="4128770" y="177800"/>
                    <a:pt x="4130040" y="177800"/>
                  </a:cubicBezTo>
                  <a:cubicBezTo>
                    <a:pt x="4131310" y="176530"/>
                    <a:pt x="4131310" y="176530"/>
                    <a:pt x="4132580" y="176530"/>
                  </a:cubicBezTo>
                  <a:cubicBezTo>
                    <a:pt x="4144010" y="175260"/>
                    <a:pt x="4212590" y="161290"/>
                    <a:pt x="4251960" y="157480"/>
                  </a:cubicBezTo>
                  <a:cubicBezTo>
                    <a:pt x="4290060" y="153670"/>
                    <a:pt x="4331970" y="156210"/>
                    <a:pt x="4364990" y="153670"/>
                  </a:cubicBezTo>
                  <a:cubicBezTo>
                    <a:pt x="4392930" y="151130"/>
                    <a:pt x="4411980" y="147320"/>
                    <a:pt x="4441190" y="143510"/>
                  </a:cubicBezTo>
                  <a:cubicBezTo>
                    <a:pt x="4479290" y="138430"/>
                    <a:pt x="4535170" y="129540"/>
                    <a:pt x="4578350" y="123190"/>
                  </a:cubicBezTo>
                  <a:cubicBezTo>
                    <a:pt x="4616450" y="116840"/>
                    <a:pt x="4652010" y="109220"/>
                    <a:pt x="4686300" y="107950"/>
                  </a:cubicBezTo>
                  <a:cubicBezTo>
                    <a:pt x="4716780" y="106680"/>
                    <a:pt x="4744720" y="110490"/>
                    <a:pt x="4772660" y="113030"/>
                  </a:cubicBezTo>
                  <a:cubicBezTo>
                    <a:pt x="4799330" y="116840"/>
                    <a:pt x="4824730" y="123190"/>
                    <a:pt x="4851400" y="127000"/>
                  </a:cubicBezTo>
                  <a:cubicBezTo>
                    <a:pt x="4879340" y="129540"/>
                    <a:pt x="4906010" y="129540"/>
                    <a:pt x="4936490" y="130810"/>
                  </a:cubicBezTo>
                  <a:cubicBezTo>
                    <a:pt x="4970780" y="133350"/>
                    <a:pt x="5010150" y="137160"/>
                    <a:pt x="5048250" y="138430"/>
                  </a:cubicBezTo>
                  <a:cubicBezTo>
                    <a:pt x="5087620" y="140970"/>
                    <a:pt x="5134610" y="140970"/>
                    <a:pt x="5170170" y="142240"/>
                  </a:cubicBezTo>
                  <a:cubicBezTo>
                    <a:pt x="5199380" y="142240"/>
                    <a:pt x="5220970" y="140970"/>
                    <a:pt x="5247640" y="142240"/>
                  </a:cubicBezTo>
                  <a:cubicBezTo>
                    <a:pt x="5276850" y="142240"/>
                    <a:pt x="5307330" y="147320"/>
                    <a:pt x="5336540" y="147320"/>
                  </a:cubicBezTo>
                  <a:cubicBezTo>
                    <a:pt x="5365750" y="148590"/>
                    <a:pt x="5393690" y="147320"/>
                    <a:pt x="5421630" y="147320"/>
                  </a:cubicBezTo>
                  <a:cubicBezTo>
                    <a:pt x="5450840" y="146050"/>
                    <a:pt x="5481320" y="144780"/>
                    <a:pt x="5511800" y="144780"/>
                  </a:cubicBezTo>
                  <a:cubicBezTo>
                    <a:pt x="5543550" y="144780"/>
                    <a:pt x="5574030" y="143510"/>
                    <a:pt x="5609590" y="143510"/>
                  </a:cubicBezTo>
                  <a:cubicBezTo>
                    <a:pt x="5648960" y="143510"/>
                    <a:pt x="5711190" y="143510"/>
                    <a:pt x="5737860" y="143510"/>
                  </a:cubicBezTo>
                  <a:cubicBezTo>
                    <a:pt x="5750560" y="144780"/>
                    <a:pt x="5764530" y="146050"/>
                    <a:pt x="5765800" y="146050"/>
                  </a:cubicBezTo>
                  <a:cubicBezTo>
                    <a:pt x="5765800" y="144780"/>
                    <a:pt x="5767070" y="144780"/>
                    <a:pt x="5767070" y="144780"/>
                  </a:cubicBezTo>
                  <a:cubicBezTo>
                    <a:pt x="5767070" y="144780"/>
                    <a:pt x="5770880" y="140970"/>
                    <a:pt x="5772150" y="138430"/>
                  </a:cubicBezTo>
                  <a:cubicBezTo>
                    <a:pt x="5773420" y="135890"/>
                    <a:pt x="5777230" y="132080"/>
                    <a:pt x="5777230" y="132080"/>
                  </a:cubicBezTo>
                  <a:cubicBezTo>
                    <a:pt x="5778500" y="132080"/>
                    <a:pt x="5782310" y="128270"/>
                    <a:pt x="5784850" y="127000"/>
                  </a:cubicBezTo>
                  <a:cubicBezTo>
                    <a:pt x="5787390" y="125730"/>
                    <a:pt x="5791200" y="121920"/>
                    <a:pt x="5792470" y="121920"/>
                  </a:cubicBezTo>
                  <a:cubicBezTo>
                    <a:pt x="5792470" y="121920"/>
                    <a:pt x="5797550" y="120650"/>
                    <a:pt x="5800090" y="119380"/>
                  </a:cubicBezTo>
                  <a:cubicBezTo>
                    <a:pt x="5802630" y="118110"/>
                    <a:pt x="5807710" y="115570"/>
                    <a:pt x="5807710" y="115570"/>
                  </a:cubicBezTo>
                  <a:cubicBezTo>
                    <a:pt x="5807710" y="115570"/>
                    <a:pt x="5814060" y="115570"/>
                    <a:pt x="5816600" y="115570"/>
                  </a:cubicBezTo>
                  <a:cubicBezTo>
                    <a:pt x="5819140" y="114300"/>
                    <a:pt x="5824220" y="114300"/>
                    <a:pt x="5825490" y="114300"/>
                  </a:cubicBezTo>
                  <a:cubicBezTo>
                    <a:pt x="5825490" y="114300"/>
                    <a:pt x="5919470" y="113030"/>
                    <a:pt x="5958840" y="113030"/>
                  </a:cubicBezTo>
                  <a:cubicBezTo>
                    <a:pt x="5991860" y="113030"/>
                    <a:pt x="6018530" y="113030"/>
                    <a:pt x="6046470" y="113030"/>
                  </a:cubicBezTo>
                  <a:cubicBezTo>
                    <a:pt x="6075680" y="113030"/>
                    <a:pt x="6107430" y="113030"/>
                    <a:pt x="6131560" y="113030"/>
                  </a:cubicBezTo>
                  <a:cubicBezTo>
                    <a:pt x="6148070" y="113030"/>
                    <a:pt x="6173470" y="111760"/>
                    <a:pt x="6173470" y="111760"/>
                  </a:cubicBezTo>
                  <a:cubicBezTo>
                    <a:pt x="6173470" y="111760"/>
                    <a:pt x="6179820" y="113030"/>
                    <a:pt x="6182360" y="113030"/>
                  </a:cubicBezTo>
                  <a:cubicBezTo>
                    <a:pt x="6184900" y="113030"/>
                    <a:pt x="6191250" y="114300"/>
                    <a:pt x="6191250" y="114300"/>
                  </a:cubicBezTo>
                  <a:cubicBezTo>
                    <a:pt x="6191250" y="114300"/>
                    <a:pt x="6196330" y="115570"/>
                    <a:pt x="6198870" y="116840"/>
                  </a:cubicBezTo>
                  <a:cubicBezTo>
                    <a:pt x="6201410" y="118110"/>
                    <a:pt x="6207760" y="120650"/>
                    <a:pt x="6207760" y="120650"/>
                  </a:cubicBezTo>
                  <a:cubicBezTo>
                    <a:pt x="6207760" y="120650"/>
                    <a:pt x="6212840" y="124460"/>
                    <a:pt x="6214110" y="124460"/>
                  </a:cubicBezTo>
                  <a:cubicBezTo>
                    <a:pt x="6214110" y="124460"/>
                    <a:pt x="6214110" y="124460"/>
                    <a:pt x="6215380" y="124460"/>
                  </a:cubicBezTo>
                  <a:cubicBezTo>
                    <a:pt x="6223000" y="124460"/>
                    <a:pt x="6295390" y="127000"/>
                    <a:pt x="6338570" y="128270"/>
                  </a:cubicBezTo>
                  <a:cubicBezTo>
                    <a:pt x="6384290" y="129540"/>
                    <a:pt x="6443980" y="133350"/>
                    <a:pt x="6482080" y="133350"/>
                  </a:cubicBezTo>
                  <a:cubicBezTo>
                    <a:pt x="6506210" y="133350"/>
                    <a:pt x="6518910" y="133350"/>
                    <a:pt x="6541770" y="132080"/>
                  </a:cubicBezTo>
                  <a:cubicBezTo>
                    <a:pt x="6570980" y="132080"/>
                    <a:pt x="6609080" y="129540"/>
                    <a:pt x="6639560" y="128270"/>
                  </a:cubicBezTo>
                  <a:cubicBezTo>
                    <a:pt x="6668770" y="127000"/>
                    <a:pt x="6695440" y="125730"/>
                    <a:pt x="6723380" y="124460"/>
                  </a:cubicBezTo>
                  <a:cubicBezTo>
                    <a:pt x="6748780" y="123190"/>
                    <a:pt x="6798310" y="120650"/>
                    <a:pt x="6799580" y="120650"/>
                  </a:cubicBezTo>
                  <a:cubicBezTo>
                    <a:pt x="6799580" y="120650"/>
                    <a:pt x="6804660" y="120650"/>
                    <a:pt x="6807200" y="120650"/>
                  </a:cubicBezTo>
                  <a:cubicBezTo>
                    <a:pt x="6809740" y="121920"/>
                    <a:pt x="6814820" y="121920"/>
                    <a:pt x="6814820" y="121920"/>
                  </a:cubicBezTo>
                  <a:cubicBezTo>
                    <a:pt x="6814820" y="121920"/>
                    <a:pt x="6819900" y="124460"/>
                    <a:pt x="6822440" y="124460"/>
                  </a:cubicBezTo>
                  <a:cubicBezTo>
                    <a:pt x="6824980" y="125730"/>
                    <a:pt x="6824980" y="127000"/>
                    <a:pt x="6828790" y="127000"/>
                  </a:cubicBezTo>
                  <a:cubicBezTo>
                    <a:pt x="6844030" y="129540"/>
                    <a:pt x="6899910" y="125730"/>
                    <a:pt x="6935470" y="125730"/>
                  </a:cubicBezTo>
                  <a:cubicBezTo>
                    <a:pt x="6972300" y="124460"/>
                    <a:pt x="7011670" y="124460"/>
                    <a:pt x="7045960" y="124460"/>
                  </a:cubicBezTo>
                  <a:cubicBezTo>
                    <a:pt x="7075170" y="124460"/>
                    <a:pt x="7098030" y="124460"/>
                    <a:pt x="7129780" y="124460"/>
                  </a:cubicBezTo>
                  <a:cubicBezTo>
                    <a:pt x="7169150" y="124460"/>
                    <a:pt x="7219950" y="125730"/>
                    <a:pt x="7265670" y="125730"/>
                  </a:cubicBezTo>
                  <a:cubicBezTo>
                    <a:pt x="7310120" y="125730"/>
                    <a:pt x="7358380" y="127000"/>
                    <a:pt x="7399020" y="127000"/>
                  </a:cubicBezTo>
                  <a:cubicBezTo>
                    <a:pt x="7433310" y="125730"/>
                    <a:pt x="7459980" y="125730"/>
                    <a:pt x="7491730" y="124460"/>
                  </a:cubicBezTo>
                  <a:cubicBezTo>
                    <a:pt x="7528560" y="123190"/>
                    <a:pt x="7573010" y="118110"/>
                    <a:pt x="7609840" y="118110"/>
                  </a:cubicBezTo>
                  <a:cubicBezTo>
                    <a:pt x="7642860" y="116840"/>
                    <a:pt x="7670800" y="118110"/>
                    <a:pt x="7702550" y="118110"/>
                  </a:cubicBezTo>
                  <a:cubicBezTo>
                    <a:pt x="7735570" y="119380"/>
                    <a:pt x="7771130" y="123190"/>
                    <a:pt x="7802880" y="124460"/>
                  </a:cubicBezTo>
                  <a:cubicBezTo>
                    <a:pt x="7832090" y="125730"/>
                    <a:pt x="7856220" y="127000"/>
                    <a:pt x="7887970" y="129540"/>
                  </a:cubicBezTo>
                  <a:cubicBezTo>
                    <a:pt x="7929880" y="130810"/>
                    <a:pt x="7984490" y="132080"/>
                    <a:pt x="8028940" y="134620"/>
                  </a:cubicBezTo>
                  <a:cubicBezTo>
                    <a:pt x="8068310" y="137160"/>
                    <a:pt x="8100060" y="143510"/>
                    <a:pt x="8139430" y="144780"/>
                  </a:cubicBezTo>
                  <a:cubicBezTo>
                    <a:pt x="8185150" y="146050"/>
                    <a:pt x="8234680" y="143510"/>
                    <a:pt x="8284210" y="140970"/>
                  </a:cubicBezTo>
                  <a:cubicBezTo>
                    <a:pt x="8338820" y="139700"/>
                    <a:pt x="8399780" y="135890"/>
                    <a:pt x="8455660" y="133350"/>
                  </a:cubicBezTo>
                  <a:cubicBezTo>
                    <a:pt x="8510270" y="132080"/>
                    <a:pt x="8563610" y="130810"/>
                    <a:pt x="8616950" y="129540"/>
                  </a:cubicBezTo>
                  <a:cubicBezTo>
                    <a:pt x="8669020" y="129540"/>
                    <a:pt x="8721090" y="129540"/>
                    <a:pt x="8773160" y="128270"/>
                  </a:cubicBezTo>
                  <a:cubicBezTo>
                    <a:pt x="8822690" y="128270"/>
                    <a:pt x="8872220" y="128270"/>
                    <a:pt x="8919210" y="128270"/>
                  </a:cubicBezTo>
                  <a:cubicBezTo>
                    <a:pt x="8961120" y="127000"/>
                    <a:pt x="9001760" y="127000"/>
                    <a:pt x="9041130" y="125730"/>
                  </a:cubicBezTo>
                  <a:cubicBezTo>
                    <a:pt x="9079230" y="125730"/>
                    <a:pt x="9117330" y="124460"/>
                    <a:pt x="9152890" y="124460"/>
                  </a:cubicBezTo>
                  <a:cubicBezTo>
                    <a:pt x="9188450" y="123190"/>
                    <a:pt x="9221470" y="123190"/>
                    <a:pt x="9254490" y="121920"/>
                  </a:cubicBezTo>
                  <a:cubicBezTo>
                    <a:pt x="9287510" y="121920"/>
                    <a:pt x="9320530" y="121920"/>
                    <a:pt x="9351010" y="120650"/>
                  </a:cubicBezTo>
                  <a:cubicBezTo>
                    <a:pt x="9378950" y="120650"/>
                    <a:pt x="9404350" y="119380"/>
                    <a:pt x="9432290" y="119380"/>
                  </a:cubicBezTo>
                  <a:cubicBezTo>
                    <a:pt x="9460230" y="119380"/>
                    <a:pt x="9490710" y="118110"/>
                    <a:pt x="9519920" y="118110"/>
                  </a:cubicBezTo>
                  <a:cubicBezTo>
                    <a:pt x="9547860" y="118110"/>
                    <a:pt x="9571990" y="118110"/>
                    <a:pt x="9603740" y="116840"/>
                  </a:cubicBezTo>
                  <a:cubicBezTo>
                    <a:pt x="9646920" y="116840"/>
                    <a:pt x="9705340" y="115570"/>
                    <a:pt x="9756140" y="115570"/>
                  </a:cubicBezTo>
                  <a:cubicBezTo>
                    <a:pt x="9804400" y="114300"/>
                    <a:pt x="9859010" y="114300"/>
                    <a:pt x="9899650" y="113030"/>
                  </a:cubicBezTo>
                  <a:cubicBezTo>
                    <a:pt x="9930130" y="113030"/>
                    <a:pt x="9951720" y="113030"/>
                    <a:pt x="9979660" y="113030"/>
                  </a:cubicBezTo>
                  <a:cubicBezTo>
                    <a:pt x="10008870" y="113030"/>
                    <a:pt x="10040620" y="113030"/>
                    <a:pt x="10072370" y="113030"/>
                  </a:cubicBezTo>
                  <a:cubicBezTo>
                    <a:pt x="10107930" y="113030"/>
                    <a:pt x="10143490" y="113030"/>
                    <a:pt x="10179050" y="113030"/>
                  </a:cubicBezTo>
                  <a:cubicBezTo>
                    <a:pt x="10214610" y="114300"/>
                    <a:pt x="10271760" y="114300"/>
                    <a:pt x="10284460" y="114300"/>
                  </a:cubicBezTo>
                  <a:cubicBezTo>
                    <a:pt x="10288270" y="114300"/>
                    <a:pt x="10288270" y="114300"/>
                    <a:pt x="10290810" y="114300"/>
                  </a:cubicBezTo>
                  <a:cubicBezTo>
                    <a:pt x="10300970" y="113030"/>
                    <a:pt x="10337800" y="106680"/>
                    <a:pt x="10364470" y="102870"/>
                  </a:cubicBezTo>
                  <a:cubicBezTo>
                    <a:pt x="10393680" y="99060"/>
                    <a:pt x="10425430" y="95250"/>
                    <a:pt x="10458450" y="91440"/>
                  </a:cubicBezTo>
                  <a:cubicBezTo>
                    <a:pt x="10492740" y="87630"/>
                    <a:pt x="10530840" y="83820"/>
                    <a:pt x="10567670" y="80010"/>
                  </a:cubicBezTo>
                  <a:cubicBezTo>
                    <a:pt x="10604500" y="77470"/>
                    <a:pt x="10646410" y="71120"/>
                    <a:pt x="10681970" y="72390"/>
                  </a:cubicBezTo>
                  <a:cubicBezTo>
                    <a:pt x="10713720" y="72390"/>
                    <a:pt x="10768330" y="85090"/>
                    <a:pt x="10768330" y="85090"/>
                  </a:cubicBezTo>
                  <a:cubicBezTo>
                    <a:pt x="10769600" y="83820"/>
                    <a:pt x="10774680" y="82550"/>
                    <a:pt x="10778490" y="82550"/>
                  </a:cubicBezTo>
                  <a:cubicBezTo>
                    <a:pt x="10781030" y="81280"/>
                    <a:pt x="10787380" y="80010"/>
                    <a:pt x="10787380" y="80010"/>
                  </a:cubicBezTo>
                  <a:cubicBezTo>
                    <a:pt x="10787380" y="80010"/>
                    <a:pt x="10793730" y="80010"/>
                    <a:pt x="10796270" y="80010"/>
                  </a:cubicBezTo>
                  <a:cubicBezTo>
                    <a:pt x="10800080" y="80010"/>
                    <a:pt x="10806430" y="80010"/>
                    <a:pt x="10806430" y="80010"/>
                  </a:cubicBezTo>
                  <a:cubicBezTo>
                    <a:pt x="10806430" y="80010"/>
                    <a:pt x="10812780" y="81280"/>
                    <a:pt x="10815320" y="81280"/>
                  </a:cubicBezTo>
                  <a:cubicBezTo>
                    <a:pt x="10819130" y="82550"/>
                    <a:pt x="10824210" y="83820"/>
                    <a:pt x="10824210" y="83820"/>
                  </a:cubicBezTo>
                  <a:cubicBezTo>
                    <a:pt x="10825480" y="83820"/>
                    <a:pt x="10830560" y="86360"/>
                    <a:pt x="10833100" y="88900"/>
                  </a:cubicBezTo>
                  <a:cubicBezTo>
                    <a:pt x="10835640" y="90170"/>
                    <a:pt x="10841990" y="92710"/>
                    <a:pt x="10841990" y="92710"/>
                  </a:cubicBezTo>
                  <a:cubicBezTo>
                    <a:pt x="10841990" y="92710"/>
                    <a:pt x="10845800" y="96520"/>
                    <a:pt x="10848340" y="99060"/>
                  </a:cubicBezTo>
                  <a:cubicBezTo>
                    <a:pt x="10850880" y="101600"/>
                    <a:pt x="10855960" y="105410"/>
                    <a:pt x="10855960" y="105410"/>
                  </a:cubicBezTo>
                  <a:cubicBezTo>
                    <a:pt x="10855960" y="105410"/>
                    <a:pt x="10857230" y="109220"/>
                    <a:pt x="10859770" y="110490"/>
                  </a:cubicBezTo>
                  <a:cubicBezTo>
                    <a:pt x="10868660" y="114300"/>
                    <a:pt x="10915650" y="109220"/>
                    <a:pt x="10944860" y="107950"/>
                  </a:cubicBezTo>
                  <a:cubicBezTo>
                    <a:pt x="10976610" y="107950"/>
                    <a:pt x="11021060" y="107950"/>
                    <a:pt x="11042650" y="106680"/>
                  </a:cubicBezTo>
                  <a:cubicBezTo>
                    <a:pt x="11052810" y="106680"/>
                    <a:pt x="11065510" y="106680"/>
                    <a:pt x="11065510" y="106680"/>
                  </a:cubicBezTo>
                  <a:cubicBezTo>
                    <a:pt x="11065510" y="106680"/>
                    <a:pt x="11071860" y="107950"/>
                    <a:pt x="11075670" y="107950"/>
                  </a:cubicBezTo>
                  <a:cubicBezTo>
                    <a:pt x="11078210" y="107950"/>
                    <a:pt x="11084560" y="109220"/>
                    <a:pt x="11084560" y="109220"/>
                  </a:cubicBezTo>
                  <a:cubicBezTo>
                    <a:pt x="11084560" y="109220"/>
                    <a:pt x="11090910" y="111760"/>
                    <a:pt x="11093450" y="113030"/>
                  </a:cubicBezTo>
                  <a:cubicBezTo>
                    <a:pt x="11095990" y="113030"/>
                    <a:pt x="11102340" y="115570"/>
                    <a:pt x="11102340" y="115570"/>
                  </a:cubicBezTo>
                  <a:cubicBezTo>
                    <a:pt x="11102340" y="115570"/>
                    <a:pt x="11107420" y="119380"/>
                    <a:pt x="11109960" y="120650"/>
                  </a:cubicBezTo>
                  <a:cubicBezTo>
                    <a:pt x="11112500" y="123190"/>
                    <a:pt x="11117580" y="127000"/>
                    <a:pt x="11117580" y="127000"/>
                  </a:cubicBezTo>
                  <a:cubicBezTo>
                    <a:pt x="11117580" y="127000"/>
                    <a:pt x="11122660" y="130810"/>
                    <a:pt x="11123930" y="133350"/>
                  </a:cubicBezTo>
                  <a:cubicBezTo>
                    <a:pt x="11126470" y="135890"/>
                    <a:pt x="11130280" y="140970"/>
                    <a:pt x="11130280" y="140970"/>
                  </a:cubicBezTo>
                  <a:cubicBezTo>
                    <a:pt x="11130280" y="140970"/>
                    <a:pt x="11134090" y="147320"/>
                    <a:pt x="11135360" y="148590"/>
                  </a:cubicBezTo>
                  <a:cubicBezTo>
                    <a:pt x="11135360" y="151130"/>
                    <a:pt x="11135360" y="152400"/>
                    <a:pt x="11136630" y="152400"/>
                  </a:cubicBezTo>
                  <a:cubicBezTo>
                    <a:pt x="11141710" y="154940"/>
                    <a:pt x="11158220" y="152400"/>
                    <a:pt x="11173460" y="152400"/>
                  </a:cubicBezTo>
                  <a:cubicBezTo>
                    <a:pt x="11201400" y="152400"/>
                    <a:pt x="11252200" y="152400"/>
                    <a:pt x="11287760" y="152400"/>
                  </a:cubicBezTo>
                  <a:cubicBezTo>
                    <a:pt x="11320780" y="152400"/>
                    <a:pt x="11351260" y="153670"/>
                    <a:pt x="11381740" y="151130"/>
                  </a:cubicBezTo>
                  <a:cubicBezTo>
                    <a:pt x="11409680" y="148590"/>
                    <a:pt x="11438890" y="139700"/>
                    <a:pt x="11464290" y="135890"/>
                  </a:cubicBezTo>
                  <a:cubicBezTo>
                    <a:pt x="11484610" y="132080"/>
                    <a:pt x="11522710" y="128270"/>
                    <a:pt x="11522710" y="128270"/>
                  </a:cubicBezTo>
                  <a:cubicBezTo>
                    <a:pt x="11522710" y="128270"/>
                    <a:pt x="11529060" y="128270"/>
                    <a:pt x="11531600" y="128270"/>
                  </a:cubicBezTo>
                  <a:cubicBezTo>
                    <a:pt x="11535410" y="128270"/>
                    <a:pt x="11541760" y="128270"/>
                    <a:pt x="11541760" y="128270"/>
                  </a:cubicBezTo>
                  <a:cubicBezTo>
                    <a:pt x="11541760" y="128270"/>
                    <a:pt x="11548110" y="129540"/>
                    <a:pt x="11551920" y="130810"/>
                  </a:cubicBezTo>
                  <a:cubicBezTo>
                    <a:pt x="11554460" y="130810"/>
                    <a:pt x="11560810" y="132080"/>
                    <a:pt x="11560810" y="132080"/>
                  </a:cubicBezTo>
                  <a:cubicBezTo>
                    <a:pt x="11562080" y="132080"/>
                    <a:pt x="11567160" y="135890"/>
                    <a:pt x="11569700" y="137160"/>
                  </a:cubicBezTo>
                  <a:cubicBezTo>
                    <a:pt x="11573510" y="138430"/>
                    <a:pt x="11578590" y="140970"/>
                    <a:pt x="11578590" y="142240"/>
                  </a:cubicBezTo>
                  <a:cubicBezTo>
                    <a:pt x="11578590" y="142240"/>
                    <a:pt x="11583670" y="146050"/>
                    <a:pt x="11586210" y="148590"/>
                  </a:cubicBezTo>
                  <a:cubicBezTo>
                    <a:pt x="11588750" y="149860"/>
                    <a:pt x="11593830" y="154940"/>
                    <a:pt x="11593830" y="154940"/>
                  </a:cubicBezTo>
                  <a:cubicBezTo>
                    <a:pt x="11593830" y="154940"/>
                    <a:pt x="11597640" y="160020"/>
                    <a:pt x="11600180" y="162560"/>
                  </a:cubicBezTo>
                  <a:cubicBezTo>
                    <a:pt x="11601450" y="165100"/>
                    <a:pt x="11605260" y="170180"/>
                    <a:pt x="11605260" y="171450"/>
                  </a:cubicBezTo>
                  <a:cubicBezTo>
                    <a:pt x="11605260" y="171450"/>
                    <a:pt x="11607800" y="176530"/>
                    <a:pt x="11609070" y="180340"/>
                  </a:cubicBezTo>
                  <a:cubicBezTo>
                    <a:pt x="11610340" y="182880"/>
                    <a:pt x="11612880" y="189230"/>
                    <a:pt x="11612880" y="189230"/>
                  </a:cubicBezTo>
                  <a:cubicBezTo>
                    <a:pt x="11612880" y="189230"/>
                    <a:pt x="11612880" y="195580"/>
                    <a:pt x="11614150" y="199390"/>
                  </a:cubicBezTo>
                  <a:cubicBezTo>
                    <a:pt x="11614150" y="201930"/>
                    <a:pt x="11615420" y="208280"/>
                    <a:pt x="11615420" y="209550"/>
                  </a:cubicBezTo>
                  <a:cubicBezTo>
                    <a:pt x="11615420" y="209550"/>
                    <a:pt x="11614150" y="215900"/>
                    <a:pt x="11614150" y="218440"/>
                  </a:cubicBezTo>
                  <a:cubicBezTo>
                    <a:pt x="11614150" y="222250"/>
                    <a:pt x="11612880" y="228600"/>
                    <a:pt x="11612880" y="228600"/>
                  </a:cubicBezTo>
                  <a:cubicBezTo>
                    <a:pt x="11612880" y="228600"/>
                    <a:pt x="11610340" y="234950"/>
                    <a:pt x="11609070" y="237490"/>
                  </a:cubicBezTo>
                  <a:cubicBezTo>
                    <a:pt x="11607800" y="241300"/>
                    <a:pt x="11606530" y="247650"/>
                    <a:pt x="11606530" y="247650"/>
                  </a:cubicBezTo>
                  <a:cubicBezTo>
                    <a:pt x="11606530" y="247650"/>
                    <a:pt x="11602720" y="252730"/>
                    <a:pt x="11600180" y="255270"/>
                  </a:cubicBezTo>
                  <a:cubicBezTo>
                    <a:pt x="11598910" y="257810"/>
                    <a:pt x="11595100" y="264160"/>
                    <a:pt x="11595100" y="264160"/>
                  </a:cubicBezTo>
                  <a:cubicBezTo>
                    <a:pt x="11595100" y="264160"/>
                    <a:pt x="11590020" y="267970"/>
                    <a:pt x="11587480" y="270510"/>
                  </a:cubicBezTo>
                  <a:cubicBezTo>
                    <a:pt x="11584940" y="273050"/>
                    <a:pt x="11579860" y="276860"/>
                    <a:pt x="11579860" y="276860"/>
                  </a:cubicBezTo>
                  <a:cubicBezTo>
                    <a:pt x="11579860" y="276860"/>
                    <a:pt x="11574780" y="279400"/>
                    <a:pt x="11570970" y="281940"/>
                  </a:cubicBezTo>
                  <a:cubicBezTo>
                    <a:pt x="11568430" y="283210"/>
                    <a:pt x="11563350" y="285750"/>
                    <a:pt x="11562080" y="285750"/>
                  </a:cubicBezTo>
                  <a:cubicBezTo>
                    <a:pt x="11562080" y="285750"/>
                    <a:pt x="11555730" y="288290"/>
                    <a:pt x="11553190" y="288290"/>
                  </a:cubicBezTo>
                  <a:cubicBezTo>
                    <a:pt x="11549380" y="289560"/>
                    <a:pt x="11543030" y="290830"/>
                    <a:pt x="11543030" y="290830"/>
                  </a:cubicBezTo>
                  <a:cubicBezTo>
                    <a:pt x="11543030" y="290830"/>
                    <a:pt x="11457940" y="309880"/>
                    <a:pt x="11457940" y="312420"/>
                  </a:cubicBezTo>
                  <a:cubicBezTo>
                    <a:pt x="11457940" y="313690"/>
                    <a:pt x="11473180" y="313690"/>
                    <a:pt x="11473180" y="313690"/>
                  </a:cubicBezTo>
                  <a:cubicBezTo>
                    <a:pt x="11473180" y="313690"/>
                    <a:pt x="11479530" y="313690"/>
                    <a:pt x="11482070" y="313690"/>
                  </a:cubicBezTo>
                  <a:cubicBezTo>
                    <a:pt x="11484610" y="313690"/>
                    <a:pt x="11490960" y="313690"/>
                    <a:pt x="11490960" y="313690"/>
                  </a:cubicBezTo>
                  <a:cubicBezTo>
                    <a:pt x="11490960" y="313690"/>
                    <a:pt x="11497310" y="314960"/>
                    <a:pt x="11499850" y="316230"/>
                  </a:cubicBezTo>
                  <a:cubicBezTo>
                    <a:pt x="11502390" y="316230"/>
                    <a:pt x="11508740" y="317500"/>
                    <a:pt x="11508740" y="317500"/>
                  </a:cubicBezTo>
                  <a:cubicBezTo>
                    <a:pt x="11508740" y="317500"/>
                    <a:pt x="11513820" y="321310"/>
                    <a:pt x="11516360" y="322580"/>
                  </a:cubicBezTo>
                  <a:cubicBezTo>
                    <a:pt x="11518900" y="323850"/>
                    <a:pt x="11525250" y="326390"/>
                    <a:pt x="11525250" y="326390"/>
                  </a:cubicBezTo>
                  <a:cubicBezTo>
                    <a:pt x="11525250" y="326390"/>
                    <a:pt x="11529060" y="330200"/>
                    <a:pt x="11531600" y="332740"/>
                  </a:cubicBezTo>
                  <a:cubicBezTo>
                    <a:pt x="11534140" y="335280"/>
                    <a:pt x="11537950" y="339090"/>
                    <a:pt x="11537950" y="339090"/>
                  </a:cubicBezTo>
                  <a:cubicBezTo>
                    <a:pt x="11537950" y="339090"/>
                    <a:pt x="11541760" y="344170"/>
                    <a:pt x="11543030" y="346710"/>
                  </a:cubicBezTo>
                  <a:cubicBezTo>
                    <a:pt x="11545570" y="349250"/>
                    <a:pt x="11548110" y="354330"/>
                    <a:pt x="11548110" y="354330"/>
                  </a:cubicBezTo>
                  <a:cubicBezTo>
                    <a:pt x="11548110" y="354330"/>
                    <a:pt x="11550650" y="359410"/>
                    <a:pt x="11551920" y="363220"/>
                  </a:cubicBezTo>
                  <a:cubicBezTo>
                    <a:pt x="11553190" y="365760"/>
                    <a:pt x="11554460" y="370840"/>
                    <a:pt x="11554460" y="370840"/>
                  </a:cubicBezTo>
                  <a:cubicBezTo>
                    <a:pt x="11554460" y="372110"/>
                    <a:pt x="11555730" y="377190"/>
                    <a:pt x="11555730" y="381000"/>
                  </a:cubicBezTo>
                  <a:cubicBezTo>
                    <a:pt x="11555730" y="383540"/>
                    <a:pt x="11557000" y="389890"/>
                    <a:pt x="11557000" y="389890"/>
                  </a:cubicBezTo>
                  <a:cubicBezTo>
                    <a:pt x="11557000" y="391160"/>
                    <a:pt x="11559540" y="392430"/>
                    <a:pt x="11560810" y="393700"/>
                  </a:cubicBezTo>
                  <a:cubicBezTo>
                    <a:pt x="11563350" y="394970"/>
                    <a:pt x="11568430" y="400050"/>
                    <a:pt x="11568430" y="400050"/>
                  </a:cubicBezTo>
                  <a:cubicBezTo>
                    <a:pt x="11568430" y="400050"/>
                    <a:pt x="11572240" y="405130"/>
                    <a:pt x="11574780" y="407670"/>
                  </a:cubicBezTo>
                  <a:cubicBezTo>
                    <a:pt x="11576050" y="410210"/>
                    <a:pt x="11581130" y="415290"/>
                    <a:pt x="11581130" y="416560"/>
                  </a:cubicBezTo>
                  <a:cubicBezTo>
                    <a:pt x="11581130" y="416560"/>
                    <a:pt x="11583670" y="421640"/>
                    <a:pt x="11584940" y="425450"/>
                  </a:cubicBezTo>
                  <a:cubicBezTo>
                    <a:pt x="11586210" y="427990"/>
                    <a:pt x="11588750" y="434340"/>
                    <a:pt x="11588750" y="434340"/>
                  </a:cubicBezTo>
                  <a:cubicBezTo>
                    <a:pt x="11588750" y="434340"/>
                    <a:pt x="11590020" y="441960"/>
                    <a:pt x="11590020" y="444500"/>
                  </a:cubicBezTo>
                  <a:cubicBezTo>
                    <a:pt x="11591290" y="448310"/>
                    <a:pt x="11591290" y="454660"/>
                    <a:pt x="11591290" y="454660"/>
                  </a:cubicBezTo>
                  <a:cubicBezTo>
                    <a:pt x="11591290" y="454660"/>
                    <a:pt x="11591290" y="461010"/>
                    <a:pt x="11591290" y="464820"/>
                  </a:cubicBezTo>
                  <a:cubicBezTo>
                    <a:pt x="11591290" y="468630"/>
                    <a:pt x="11590020" y="474980"/>
                    <a:pt x="11590020" y="474980"/>
                  </a:cubicBezTo>
                  <a:cubicBezTo>
                    <a:pt x="11590020" y="474980"/>
                    <a:pt x="11587480" y="481330"/>
                    <a:pt x="11587480" y="485140"/>
                  </a:cubicBezTo>
                  <a:cubicBezTo>
                    <a:pt x="11586210" y="487680"/>
                    <a:pt x="11583670" y="494030"/>
                    <a:pt x="11583670" y="494030"/>
                  </a:cubicBezTo>
                  <a:cubicBezTo>
                    <a:pt x="11583670" y="494030"/>
                    <a:pt x="11579860" y="500380"/>
                    <a:pt x="11578590" y="502920"/>
                  </a:cubicBezTo>
                  <a:cubicBezTo>
                    <a:pt x="11576050" y="505460"/>
                    <a:pt x="11573510" y="511810"/>
                    <a:pt x="11572240" y="511810"/>
                  </a:cubicBezTo>
                  <a:cubicBezTo>
                    <a:pt x="11572240" y="511810"/>
                    <a:pt x="11568430" y="515620"/>
                    <a:pt x="11565890" y="518160"/>
                  </a:cubicBezTo>
                  <a:cubicBezTo>
                    <a:pt x="11563350" y="520700"/>
                    <a:pt x="11558270" y="525780"/>
                    <a:pt x="11558270" y="525780"/>
                  </a:cubicBezTo>
                  <a:cubicBezTo>
                    <a:pt x="11558270" y="525780"/>
                    <a:pt x="11551920" y="528320"/>
                    <a:pt x="11549380" y="530860"/>
                  </a:cubicBezTo>
                  <a:cubicBezTo>
                    <a:pt x="11546840" y="532130"/>
                    <a:pt x="11540490" y="535940"/>
                    <a:pt x="11540490" y="535940"/>
                  </a:cubicBezTo>
                  <a:cubicBezTo>
                    <a:pt x="11540490" y="535940"/>
                    <a:pt x="11534140" y="537210"/>
                    <a:pt x="11530330" y="538480"/>
                  </a:cubicBezTo>
                  <a:cubicBezTo>
                    <a:pt x="11527790" y="539750"/>
                    <a:pt x="11521440" y="541020"/>
                    <a:pt x="11521440" y="541020"/>
                  </a:cubicBezTo>
                  <a:cubicBezTo>
                    <a:pt x="11521440" y="541020"/>
                    <a:pt x="11513820" y="541020"/>
                    <a:pt x="11511280" y="541020"/>
                  </a:cubicBezTo>
                  <a:cubicBezTo>
                    <a:pt x="11507470" y="542290"/>
                    <a:pt x="11501120" y="542290"/>
                    <a:pt x="11501120" y="542290"/>
                  </a:cubicBezTo>
                  <a:cubicBezTo>
                    <a:pt x="11499850" y="542290"/>
                    <a:pt x="11443970" y="567690"/>
                    <a:pt x="11412220" y="575310"/>
                  </a:cubicBezTo>
                  <a:cubicBezTo>
                    <a:pt x="11374120" y="584200"/>
                    <a:pt x="11330940" y="585470"/>
                    <a:pt x="11285220" y="588010"/>
                  </a:cubicBezTo>
                  <a:cubicBezTo>
                    <a:pt x="11233150" y="591820"/>
                    <a:pt x="11176000" y="594360"/>
                    <a:pt x="11117580" y="595630"/>
                  </a:cubicBezTo>
                  <a:cubicBezTo>
                    <a:pt x="11052810" y="598170"/>
                    <a:pt x="10984230" y="596900"/>
                    <a:pt x="10916920" y="598170"/>
                  </a:cubicBezTo>
                  <a:cubicBezTo>
                    <a:pt x="10845800" y="599440"/>
                    <a:pt x="10765790" y="601980"/>
                    <a:pt x="10699750" y="603250"/>
                  </a:cubicBezTo>
                  <a:cubicBezTo>
                    <a:pt x="10646410" y="604520"/>
                    <a:pt x="10598150" y="604520"/>
                    <a:pt x="10553700" y="605790"/>
                  </a:cubicBezTo>
                  <a:cubicBezTo>
                    <a:pt x="10515600" y="607060"/>
                    <a:pt x="10471150" y="610870"/>
                    <a:pt x="10448290" y="610870"/>
                  </a:cubicBezTo>
                  <a:cubicBezTo>
                    <a:pt x="10438130" y="612140"/>
                    <a:pt x="10426700" y="612140"/>
                    <a:pt x="10426700" y="612140"/>
                  </a:cubicBezTo>
                  <a:cubicBezTo>
                    <a:pt x="10426700" y="612140"/>
                    <a:pt x="10421620" y="612140"/>
                    <a:pt x="10419080" y="612140"/>
                  </a:cubicBezTo>
                  <a:cubicBezTo>
                    <a:pt x="10416540" y="612140"/>
                    <a:pt x="10410190" y="610870"/>
                    <a:pt x="10410190" y="610870"/>
                  </a:cubicBezTo>
                  <a:cubicBezTo>
                    <a:pt x="10410190" y="610870"/>
                    <a:pt x="10405110" y="609600"/>
                    <a:pt x="10402570" y="608330"/>
                  </a:cubicBezTo>
                  <a:cubicBezTo>
                    <a:pt x="10400030" y="607060"/>
                    <a:pt x="10394950" y="605790"/>
                    <a:pt x="10394950" y="605790"/>
                  </a:cubicBezTo>
                  <a:cubicBezTo>
                    <a:pt x="10394950" y="605790"/>
                    <a:pt x="10391140" y="601980"/>
                    <a:pt x="10388600" y="600710"/>
                  </a:cubicBezTo>
                  <a:cubicBezTo>
                    <a:pt x="10386060" y="599440"/>
                    <a:pt x="10382250" y="596900"/>
                    <a:pt x="10382250" y="596900"/>
                  </a:cubicBezTo>
                  <a:cubicBezTo>
                    <a:pt x="10380980" y="596900"/>
                    <a:pt x="10378440" y="593090"/>
                    <a:pt x="10375900" y="590550"/>
                  </a:cubicBezTo>
                  <a:cubicBezTo>
                    <a:pt x="10374630" y="588010"/>
                    <a:pt x="10370820" y="584200"/>
                    <a:pt x="10370820" y="584200"/>
                  </a:cubicBezTo>
                  <a:cubicBezTo>
                    <a:pt x="10370820" y="584200"/>
                    <a:pt x="10368280" y="579120"/>
                    <a:pt x="10367010" y="577850"/>
                  </a:cubicBezTo>
                  <a:cubicBezTo>
                    <a:pt x="10365740" y="575310"/>
                    <a:pt x="10363200" y="570230"/>
                    <a:pt x="10363200" y="570230"/>
                  </a:cubicBezTo>
                  <a:cubicBezTo>
                    <a:pt x="10363200" y="570230"/>
                    <a:pt x="10361930" y="565150"/>
                    <a:pt x="10360660" y="562610"/>
                  </a:cubicBezTo>
                  <a:cubicBezTo>
                    <a:pt x="10359390" y="560070"/>
                    <a:pt x="10358120" y="554990"/>
                    <a:pt x="10358120" y="554990"/>
                  </a:cubicBezTo>
                  <a:cubicBezTo>
                    <a:pt x="10358120" y="553720"/>
                    <a:pt x="10358120" y="548640"/>
                    <a:pt x="10358120" y="546100"/>
                  </a:cubicBezTo>
                  <a:cubicBezTo>
                    <a:pt x="10358120" y="543560"/>
                    <a:pt x="10358120" y="538480"/>
                    <a:pt x="10358120" y="538480"/>
                  </a:cubicBezTo>
                  <a:cubicBezTo>
                    <a:pt x="10358120" y="538480"/>
                    <a:pt x="10359390" y="533400"/>
                    <a:pt x="10359390" y="529590"/>
                  </a:cubicBezTo>
                  <a:cubicBezTo>
                    <a:pt x="10360660" y="527050"/>
                    <a:pt x="10361930" y="521970"/>
                    <a:pt x="10361930" y="521970"/>
                  </a:cubicBezTo>
                  <a:cubicBezTo>
                    <a:pt x="10361930" y="521970"/>
                    <a:pt x="10364470" y="516890"/>
                    <a:pt x="10365740" y="514350"/>
                  </a:cubicBezTo>
                  <a:cubicBezTo>
                    <a:pt x="10367010" y="513080"/>
                    <a:pt x="10369550" y="509270"/>
                    <a:pt x="10369550" y="508000"/>
                  </a:cubicBezTo>
                  <a:cubicBezTo>
                    <a:pt x="10367010" y="505460"/>
                    <a:pt x="10354310" y="509270"/>
                    <a:pt x="10342880" y="510540"/>
                  </a:cubicBezTo>
                  <a:cubicBezTo>
                    <a:pt x="10323830" y="511810"/>
                    <a:pt x="10288270" y="514350"/>
                    <a:pt x="10260330" y="518160"/>
                  </a:cubicBezTo>
                  <a:cubicBezTo>
                    <a:pt x="10232390" y="523240"/>
                    <a:pt x="10209530" y="530860"/>
                    <a:pt x="10176510" y="534670"/>
                  </a:cubicBezTo>
                  <a:cubicBezTo>
                    <a:pt x="10126980" y="539750"/>
                    <a:pt x="10060940" y="537210"/>
                    <a:pt x="9992360" y="538480"/>
                  </a:cubicBezTo>
                  <a:cubicBezTo>
                    <a:pt x="9900920" y="538480"/>
                    <a:pt x="9786620" y="538480"/>
                    <a:pt x="9677400" y="538480"/>
                  </a:cubicBezTo>
                  <a:cubicBezTo>
                    <a:pt x="9555480" y="537210"/>
                    <a:pt x="9427210" y="533400"/>
                    <a:pt x="9295130" y="530860"/>
                  </a:cubicBezTo>
                  <a:cubicBezTo>
                    <a:pt x="9154160" y="527050"/>
                    <a:pt x="8985250" y="524510"/>
                    <a:pt x="8853170" y="519430"/>
                  </a:cubicBezTo>
                  <a:cubicBezTo>
                    <a:pt x="8746490" y="516890"/>
                    <a:pt x="8646160" y="513080"/>
                    <a:pt x="8563610" y="508000"/>
                  </a:cubicBezTo>
                  <a:cubicBezTo>
                    <a:pt x="8503920" y="504190"/>
                    <a:pt x="8454390" y="499110"/>
                    <a:pt x="8406130" y="496570"/>
                  </a:cubicBezTo>
                  <a:cubicBezTo>
                    <a:pt x="8366760" y="494030"/>
                    <a:pt x="8295640" y="494030"/>
                    <a:pt x="8295640" y="494030"/>
                  </a:cubicBezTo>
                  <a:cubicBezTo>
                    <a:pt x="8295640" y="494030"/>
                    <a:pt x="8293100" y="492760"/>
                    <a:pt x="8289290" y="492760"/>
                  </a:cubicBezTo>
                  <a:cubicBezTo>
                    <a:pt x="8279130" y="491490"/>
                    <a:pt x="8243570" y="492760"/>
                    <a:pt x="8227060" y="492760"/>
                  </a:cubicBezTo>
                  <a:cubicBezTo>
                    <a:pt x="8216900" y="492760"/>
                    <a:pt x="8214360" y="492760"/>
                    <a:pt x="8202930" y="492760"/>
                  </a:cubicBezTo>
                  <a:cubicBezTo>
                    <a:pt x="8171180" y="494030"/>
                    <a:pt x="8086090" y="499110"/>
                    <a:pt x="8025130" y="501650"/>
                  </a:cubicBezTo>
                  <a:cubicBezTo>
                    <a:pt x="7957820" y="504190"/>
                    <a:pt x="7885430" y="504190"/>
                    <a:pt x="7816850" y="506730"/>
                  </a:cubicBezTo>
                  <a:cubicBezTo>
                    <a:pt x="7749540" y="509270"/>
                    <a:pt x="7684770" y="514350"/>
                    <a:pt x="7620000" y="519430"/>
                  </a:cubicBezTo>
                  <a:cubicBezTo>
                    <a:pt x="7559040" y="523240"/>
                    <a:pt x="7501890" y="528320"/>
                    <a:pt x="7439660" y="532130"/>
                  </a:cubicBezTo>
                  <a:cubicBezTo>
                    <a:pt x="7372350" y="537210"/>
                    <a:pt x="7302500" y="544830"/>
                    <a:pt x="7231380" y="547370"/>
                  </a:cubicBezTo>
                  <a:cubicBezTo>
                    <a:pt x="7156450" y="551180"/>
                    <a:pt x="7077710" y="548640"/>
                    <a:pt x="7002780" y="551180"/>
                  </a:cubicBezTo>
                  <a:cubicBezTo>
                    <a:pt x="6930390" y="553720"/>
                    <a:pt x="6859270" y="557530"/>
                    <a:pt x="6789420" y="560070"/>
                  </a:cubicBezTo>
                  <a:cubicBezTo>
                    <a:pt x="6720840" y="561340"/>
                    <a:pt x="6653530" y="561340"/>
                    <a:pt x="6590030" y="563880"/>
                  </a:cubicBezTo>
                  <a:cubicBezTo>
                    <a:pt x="6529070" y="566420"/>
                    <a:pt x="6473190" y="570230"/>
                    <a:pt x="6413500" y="572770"/>
                  </a:cubicBezTo>
                  <a:cubicBezTo>
                    <a:pt x="6351270" y="575310"/>
                    <a:pt x="6287770" y="575310"/>
                    <a:pt x="6224270" y="577850"/>
                  </a:cubicBezTo>
                  <a:cubicBezTo>
                    <a:pt x="6158230" y="580390"/>
                    <a:pt x="6087110" y="585470"/>
                    <a:pt x="6024880" y="588010"/>
                  </a:cubicBezTo>
                  <a:cubicBezTo>
                    <a:pt x="5970270" y="591820"/>
                    <a:pt x="5919470" y="595630"/>
                    <a:pt x="5871210" y="596900"/>
                  </a:cubicBezTo>
                  <a:cubicBezTo>
                    <a:pt x="5828030" y="598170"/>
                    <a:pt x="5787390" y="596900"/>
                    <a:pt x="5748020" y="596900"/>
                  </a:cubicBezTo>
                  <a:cubicBezTo>
                    <a:pt x="5713730" y="596900"/>
                    <a:pt x="5683250" y="595630"/>
                    <a:pt x="5650230" y="595630"/>
                  </a:cubicBezTo>
                  <a:cubicBezTo>
                    <a:pt x="5615940" y="594360"/>
                    <a:pt x="5580380" y="594360"/>
                    <a:pt x="5543550" y="593090"/>
                  </a:cubicBezTo>
                  <a:cubicBezTo>
                    <a:pt x="5504180" y="593090"/>
                    <a:pt x="5463540" y="593090"/>
                    <a:pt x="5420360" y="591820"/>
                  </a:cubicBezTo>
                  <a:cubicBezTo>
                    <a:pt x="5372100" y="591820"/>
                    <a:pt x="5307330" y="593090"/>
                    <a:pt x="5269230" y="593090"/>
                  </a:cubicBezTo>
                  <a:cubicBezTo>
                    <a:pt x="5247640" y="594360"/>
                    <a:pt x="5222240" y="589280"/>
                    <a:pt x="5217160" y="594360"/>
                  </a:cubicBezTo>
                  <a:cubicBezTo>
                    <a:pt x="5215890" y="595630"/>
                    <a:pt x="5217160" y="599440"/>
                    <a:pt x="5217160" y="601980"/>
                  </a:cubicBezTo>
                  <a:cubicBezTo>
                    <a:pt x="5217160" y="604520"/>
                    <a:pt x="5218430" y="610870"/>
                    <a:pt x="5218430" y="610870"/>
                  </a:cubicBezTo>
                  <a:cubicBezTo>
                    <a:pt x="5218430" y="610870"/>
                    <a:pt x="5217160" y="615950"/>
                    <a:pt x="5215890" y="619760"/>
                  </a:cubicBezTo>
                  <a:cubicBezTo>
                    <a:pt x="5215890" y="622300"/>
                    <a:pt x="5214620" y="627380"/>
                    <a:pt x="5214620" y="627380"/>
                  </a:cubicBezTo>
                  <a:cubicBezTo>
                    <a:pt x="5214620" y="627380"/>
                    <a:pt x="5212080" y="632460"/>
                    <a:pt x="5210810" y="635000"/>
                  </a:cubicBezTo>
                  <a:cubicBezTo>
                    <a:pt x="5209540" y="637540"/>
                    <a:pt x="5207000" y="642620"/>
                    <a:pt x="5205730" y="642620"/>
                  </a:cubicBezTo>
                  <a:cubicBezTo>
                    <a:pt x="5205730" y="643890"/>
                    <a:pt x="5203190" y="647700"/>
                    <a:pt x="5200650" y="650240"/>
                  </a:cubicBezTo>
                  <a:cubicBezTo>
                    <a:pt x="5199380" y="651510"/>
                    <a:pt x="5195570" y="656590"/>
                    <a:pt x="5195570" y="656590"/>
                  </a:cubicBezTo>
                  <a:cubicBezTo>
                    <a:pt x="5195570" y="656590"/>
                    <a:pt x="5190490" y="660400"/>
                    <a:pt x="5187950" y="661670"/>
                  </a:cubicBezTo>
                  <a:cubicBezTo>
                    <a:pt x="5185410" y="662940"/>
                    <a:pt x="5181600" y="666750"/>
                    <a:pt x="5181600" y="666750"/>
                  </a:cubicBezTo>
                  <a:cubicBezTo>
                    <a:pt x="5181600" y="666750"/>
                    <a:pt x="5175250" y="669290"/>
                    <a:pt x="5172710" y="669290"/>
                  </a:cubicBezTo>
                  <a:cubicBezTo>
                    <a:pt x="5170170" y="670560"/>
                    <a:pt x="5165090" y="673100"/>
                    <a:pt x="5165090" y="673100"/>
                  </a:cubicBezTo>
                  <a:cubicBezTo>
                    <a:pt x="5165090" y="673100"/>
                    <a:pt x="5158740" y="674370"/>
                    <a:pt x="5156200" y="674370"/>
                  </a:cubicBezTo>
                  <a:cubicBezTo>
                    <a:pt x="5153660" y="674370"/>
                    <a:pt x="5148580" y="675640"/>
                    <a:pt x="5147310" y="675640"/>
                  </a:cubicBezTo>
                  <a:cubicBezTo>
                    <a:pt x="5147310" y="675640"/>
                    <a:pt x="5059680" y="689610"/>
                    <a:pt x="5058410" y="693420"/>
                  </a:cubicBezTo>
                  <a:cubicBezTo>
                    <a:pt x="5058410" y="694690"/>
                    <a:pt x="5060950" y="695960"/>
                    <a:pt x="5060950" y="695960"/>
                  </a:cubicBezTo>
                  <a:cubicBezTo>
                    <a:pt x="5060950" y="695960"/>
                    <a:pt x="5064760" y="699770"/>
                    <a:pt x="5066030" y="702310"/>
                  </a:cubicBezTo>
                  <a:cubicBezTo>
                    <a:pt x="5067300" y="703580"/>
                    <a:pt x="5071110" y="708660"/>
                    <a:pt x="5071110" y="708660"/>
                  </a:cubicBezTo>
                  <a:cubicBezTo>
                    <a:pt x="5071110" y="708660"/>
                    <a:pt x="5072380" y="713740"/>
                    <a:pt x="5073650" y="715010"/>
                  </a:cubicBezTo>
                  <a:cubicBezTo>
                    <a:pt x="5074920" y="717550"/>
                    <a:pt x="5076190" y="722630"/>
                    <a:pt x="5076190" y="722630"/>
                  </a:cubicBezTo>
                  <a:cubicBezTo>
                    <a:pt x="5076190" y="722630"/>
                    <a:pt x="5077460" y="727710"/>
                    <a:pt x="5077460" y="730250"/>
                  </a:cubicBezTo>
                  <a:cubicBezTo>
                    <a:pt x="5078730" y="732790"/>
                    <a:pt x="5078730" y="737870"/>
                    <a:pt x="5078730" y="737870"/>
                  </a:cubicBezTo>
                  <a:cubicBezTo>
                    <a:pt x="5078730" y="737870"/>
                    <a:pt x="5078730" y="742950"/>
                    <a:pt x="5078730" y="745490"/>
                  </a:cubicBezTo>
                  <a:cubicBezTo>
                    <a:pt x="5078730" y="748030"/>
                    <a:pt x="5077460" y="753110"/>
                    <a:pt x="5077460" y="753110"/>
                  </a:cubicBezTo>
                  <a:cubicBezTo>
                    <a:pt x="5077460" y="754380"/>
                    <a:pt x="5076190" y="758190"/>
                    <a:pt x="5074920" y="760730"/>
                  </a:cubicBezTo>
                  <a:cubicBezTo>
                    <a:pt x="5074920" y="763270"/>
                    <a:pt x="5073650" y="768350"/>
                    <a:pt x="5073650" y="768350"/>
                  </a:cubicBezTo>
                  <a:cubicBezTo>
                    <a:pt x="5073650" y="768350"/>
                    <a:pt x="5069840" y="773430"/>
                    <a:pt x="5068570" y="774700"/>
                  </a:cubicBezTo>
                  <a:cubicBezTo>
                    <a:pt x="5067300" y="777240"/>
                    <a:pt x="5064760" y="781050"/>
                    <a:pt x="5064760" y="781050"/>
                  </a:cubicBezTo>
                  <a:cubicBezTo>
                    <a:pt x="5064760" y="782320"/>
                    <a:pt x="5060950" y="784860"/>
                    <a:pt x="5059680" y="787400"/>
                  </a:cubicBezTo>
                  <a:cubicBezTo>
                    <a:pt x="5057140" y="788670"/>
                    <a:pt x="5053330" y="792480"/>
                    <a:pt x="5053330" y="792480"/>
                  </a:cubicBezTo>
                  <a:cubicBezTo>
                    <a:pt x="5053330" y="792480"/>
                    <a:pt x="5050790" y="792480"/>
                    <a:pt x="5050790" y="793750"/>
                  </a:cubicBezTo>
                  <a:cubicBezTo>
                    <a:pt x="5049520" y="796290"/>
                    <a:pt x="5057140" y="802640"/>
                    <a:pt x="5062220" y="811530"/>
                  </a:cubicBezTo>
                  <a:cubicBezTo>
                    <a:pt x="5072380" y="831850"/>
                    <a:pt x="5099050" y="876300"/>
                    <a:pt x="5105400" y="913130"/>
                  </a:cubicBezTo>
                  <a:cubicBezTo>
                    <a:pt x="5111750" y="952500"/>
                    <a:pt x="5116830" y="1014730"/>
                    <a:pt x="5093970" y="1043940"/>
                  </a:cubicBezTo>
                  <a:cubicBezTo>
                    <a:pt x="5072380" y="1071880"/>
                    <a:pt x="5011420" y="1082040"/>
                    <a:pt x="4974590" y="1087120"/>
                  </a:cubicBezTo>
                  <a:cubicBezTo>
                    <a:pt x="4945380" y="1092200"/>
                    <a:pt x="4921250" y="1087120"/>
                    <a:pt x="4893310" y="1080770"/>
                  </a:cubicBezTo>
                  <a:cubicBezTo>
                    <a:pt x="4862830" y="1074420"/>
                    <a:pt x="4828540" y="1056640"/>
                    <a:pt x="4800600" y="1047750"/>
                  </a:cubicBezTo>
                  <a:cubicBezTo>
                    <a:pt x="4776470" y="1040130"/>
                    <a:pt x="4745990" y="1029970"/>
                    <a:pt x="4732020" y="1027430"/>
                  </a:cubicBezTo>
                  <a:cubicBezTo>
                    <a:pt x="4725670" y="1027430"/>
                    <a:pt x="4725670" y="1027430"/>
                    <a:pt x="4719320" y="1028700"/>
                  </a:cubicBezTo>
                  <a:cubicBezTo>
                    <a:pt x="4693920" y="1029970"/>
                    <a:pt x="4608830" y="1035050"/>
                    <a:pt x="4555490" y="1038860"/>
                  </a:cubicBezTo>
                  <a:cubicBezTo>
                    <a:pt x="4503420" y="1041400"/>
                    <a:pt x="4447540" y="1045210"/>
                    <a:pt x="4403090" y="1049020"/>
                  </a:cubicBezTo>
                  <a:cubicBezTo>
                    <a:pt x="4367530" y="1051560"/>
                    <a:pt x="4340860" y="1055370"/>
                    <a:pt x="4310380" y="1057910"/>
                  </a:cubicBezTo>
                  <a:cubicBezTo>
                    <a:pt x="4279900" y="1060450"/>
                    <a:pt x="4250690" y="1061720"/>
                    <a:pt x="4217670" y="1062990"/>
                  </a:cubicBezTo>
                  <a:cubicBezTo>
                    <a:pt x="4183380" y="1064260"/>
                    <a:pt x="4145280" y="1062990"/>
                    <a:pt x="4107180" y="1062990"/>
                  </a:cubicBezTo>
                  <a:cubicBezTo>
                    <a:pt x="4067810" y="1062990"/>
                    <a:pt x="4028440" y="1062990"/>
                    <a:pt x="3987800" y="1062990"/>
                  </a:cubicBezTo>
                  <a:cubicBezTo>
                    <a:pt x="3948430" y="1062990"/>
                    <a:pt x="3870960" y="1057910"/>
                    <a:pt x="3865880" y="1064260"/>
                  </a:cubicBezTo>
                  <a:cubicBezTo>
                    <a:pt x="3865880" y="1066800"/>
                    <a:pt x="3868420" y="1069340"/>
                    <a:pt x="3868420" y="1070610"/>
                  </a:cubicBezTo>
                  <a:cubicBezTo>
                    <a:pt x="3869690" y="1070610"/>
                    <a:pt x="3870960" y="1075690"/>
                    <a:pt x="3870960" y="1079500"/>
                  </a:cubicBezTo>
                  <a:cubicBezTo>
                    <a:pt x="3872230" y="1082040"/>
                    <a:pt x="3873500" y="1088390"/>
                    <a:pt x="3873500" y="1088390"/>
                  </a:cubicBezTo>
                  <a:cubicBezTo>
                    <a:pt x="3873500" y="1088390"/>
                    <a:pt x="3873500" y="1094740"/>
                    <a:pt x="3873500" y="1097280"/>
                  </a:cubicBezTo>
                  <a:cubicBezTo>
                    <a:pt x="3873500" y="1101090"/>
                    <a:pt x="3873500" y="1107440"/>
                    <a:pt x="3873500" y="1107440"/>
                  </a:cubicBezTo>
                  <a:cubicBezTo>
                    <a:pt x="3873500" y="1107440"/>
                    <a:pt x="3870960" y="1113790"/>
                    <a:pt x="3870960" y="1116330"/>
                  </a:cubicBezTo>
                  <a:cubicBezTo>
                    <a:pt x="3869690" y="1118870"/>
                    <a:pt x="3868420" y="1125220"/>
                    <a:pt x="3868420" y="1125220"/>
                  </a:cubicBezTo>
                  <a:cubicBezTo>
                    <a:pt x="3868420" y="1125220"/>
                    <a:pt x="3864610" y="1130300"/>
                    <a:pt x="3863340" y="1134110"/>
                  </a:cubicBezTo>
                  <a:cubicBezTo>
                    <a:pt x="3862070" y="1136650"/>
                    <a:pt x="3859530" y="1141730"/>
                    <a:pt x="3859530" y="1141730"/>
                  </a:cubicBezTo>
                  <a:cubicBezTo>
                    <a:pt x="3859530" y="1141730"/>
                    <a:pt x="3854450" y="1146810"/>
                    <a:pt x="3853180" y="1149350"/>
                  </a:cubicBezTo>
                  <a:cubicBezTo>
                    <a:pt x="3850640" y="1150620"/>
                    <a:pt x="3846830" y="1155700"/>
                    <a:pt x="3846830" y="1155700"/>
                  </a:cubicBezTo>
                  <a:cubicBezTo>
                    <a:pt x="3846830" y="1155700"/>
                    <a:pt x="3841750" y="1159510"/>
                    <a:pt x="3839210" y="1160780"/>
                  </a:cubicBezTo>
                  <a:cubicBezTo>
                    <a:pt x="3836670" y="1162050"/>
                    <a:pt x="3831590" y="1165860"/>
                    <a:pt x="3831590" y="1165860"/>
                  </a:cubicBezTo>
                  <a:cubicBezTo>
                    <a:pt x="3830320" y="1165860"/>
                    <a:pt x="3825240" y="1168400"/>
                    <a:pt x="3822700" y="1169670"/>
                  </a:cubicBezTo>
                  <a:cubicBezTo>
                    <a:pt x="3818890" y="1170940"/>
                    <a:pt x="3813810" y="1172210"/>
                    <a:pt x="3813810" y="1172210"/>
                  </a:cubicBezTo>
                  <a:cubicBezTo>
                    <a:pt x="3813810" y="1172210"/>
                    <a:pt x="3807460" y="1173480"/>
                    <a:pt x="3803650" y="1173480"/>
                  </a:cubicBezTo>
                  <a:cubicBezTo>
                    <a:pt x="3801110" y="1173480"/>
                    <a:pt x="3794760" y="1174750"/>
                    <a:pt x="3794760" y="1174750"/>
                  </a:cubicBezTo>
                  <a:cubicBezTo>
                    <a:pt x="3794760" y="1174750"/>
                    <a:pt x="3788410" y="1173480"/>
                    <a:pt x="3785870" y="1173480"/>
                  </a:cubicBezTo>
                  <a:cubicBezTo>
                    <a:pt x="3782060" y="1172210"/>
                    <a:pt x="3775710" y="1172210"/>
                    <a:pt x="3775710" y="1172210"/>
                  </a:cubicBezTo>
                  <a:cubicBezTo>
                    <a:pt x="3775710" y="1172210"/>
                    <a:pt x="3770630" y="1169670"/>
                    <a:pt x="3766820" y="1168400"/>
                  </a:cubicBezTo>
                  <a:cubicBezTo>
                    <a:pt x="3764280" y="1167130"/>
                    <a:pt x="3759200" y="1164590"/>
                    <a:pt x="3759200" y="1164590"/>
                  </a:cubicBezTo>
                  <a:cubicBezTo>
                    <a:pt x="3757930" y="1164590"/>
                    <a:pt x="3757930" y="1164590"/>
                    <a:pt x="3757930" y="1164590"/>
                  </a:cubicBezTo>
                  <a:cubicBezTo>
                    <a:pt x="3757930" y="1164590"/>
                    <a:pt x="3699510" y="1178560"/>
                    <a:pt x="3670300" y="1182370"/>
                  </a:cubicBezTo>
                  <a:cubicBezTo>
                    <a:pt x="3641090" y="1184910"/>
                    <a:pt x="3611880" y="1183640"/>
                    <a:pt x="3581400" y="1183640"/>
                  </a:cubicBezTo>
                  <a:cubicBezTo>
                    <a:pt x="3550920" y="1184910"/>
                    <a:pt x="3517900" y="1184910"/>
                    <a:pt x="3484880" y="1184910"/>
                  </a:cubicBezTo>
                  <a:cubicBezTo>
                    <a:pt x="3450590" y="1186180"/>
                    <a:pt x="3415030" y="1187450"/>
                    <a:pt x="3378200" y="1186180"/>
                  </a:cubicBezTo>
                  <a:cubicBezTo>
                    <a:pt x="3338830" y="1184910"/>
                    <a:pt x="3294380" y="1182370"/>
                    <a:pt x="3256280" y="1178560"/>
                  </a:cubicBezTo>
                  <a:cubicBezTo>
                    <a:pt x="3223260" y="1174750"/>
                    <a:pt x="3194050" y="1169670"/>
                    <a:pt x="3162300" y="1164590"/>
                  </a:cubicBezTo>
                  <a:cubicBezTo>
                    <a:pt x="3126740" y="1159510"/>
                    <a:pt x="3088640" y="1155700"/>
                    <a:pt x="3054350" y="1148080"/>
                  </a:cubicBezTo>
                  <a:cubicBezTo>
                    <a:pt x="3018790" y="1141730"/>
                    <a:pt x="2983230" y="1131570"/>
                    <a:pt x="2951480" y="1122680"/>
                  </a:cubicBezTo>
                  <a:cubicBezTo>
                    <a:pt x="2922270" y="1115060"/>
                    <a:pt x="2896870" y="1106170"/>
                    <a:pt x="2870200" y="1099820"/>
                  </a:cubicBezTo>
                  <a:cubicBezTo>
                    <a:pt x="2842260" y="1093470"/>
                    <a:pt x="2813050" y="1092200"/>
                    <a:pt x="2785110" y="1087120"/>
                  </a:cubicBezTo>
                  <a:cubicBezTo>
                    <a:pt x="2755900" y="1083310"/>
                    <a:pt x="2731770" y="1076960"/>
                    <a:pt x="2698750" y="1074420"/>
                  </a:cubicBezTo>
                  <a:cubicBezTo>
                    <a:pt x="2654300" y="1071880"/>
                    <a:pt x="2593340" y="1076960"/>
                    <a:pt x="2541270" y="1076960"/>
                  </a:cubicBezTo>
                  <a:cubicBezTo>
                    <a:pt x="2491740" y="1078230"/>
                    <a:pt x="2439670" y="1080770"/>
                    <a:pt x="2393950" y="1080770"/>
                  </a:cubicBezTo>
                  <a:cubicBezTo>
                    <a:pt x="2354580" y="1082040"/>
                    <a:pt x="2322830" y="1082040"/>
                    <a:pt x="2283460" y="1082040"/>
                  </a:cubicBezTo>
                  <a:cubicBezTo>
                    <a:pt x="2242820" y="1082040"/>
                    <a:pt x="2197100" y="1080770"/>
                    <a:pt x="2153920" y="1079500"/>
                  </a:cubicBezTo>
                  <a:cubicBezTo>
                    <a:pt x="2109470" y="1079500"/>
                    <a:pt x="2045970" y="1078230"/>
                    <a:pt x="2019300" y="1076960"/>
                  </a:cubicBezTo>
                  <a:cubicBezTo>
                    <a:pt x="2006600" y="1076960"/>
                    <a:pt x="1996440" y="1075690"/>
                    <a:pt x="1993900" y="1076960"/>
                  </a:cubicBezTo>
                  <a:cubicBezTo>
                    <a:pt x="1992630" y="1076960"/>
                    <a:pt x="1991360" y="1078230"/>
                    <a:pt x="1991360" y="1078230"/>
                  </a:cubicBezTo>
                  <a:cubicBezTo>
                    <a:pt x="1991360" y="1078230"/>
                    <a:pt x="1982470" y="1079500"/>
                    <a:pt x="1978660" y="1080770"/>
                  </a:cubicBezTo>
                  <a:cubicBezTo>
                    <a:pt x="1973580" y="1082040"/>
                    <a:pt x="1972310" y="1082040"/>
                    <a:pt x="1965960" y="1082040"/>
                  </a:cubicBezTo>
                  <a:cubicBezTo>
                    <a:pt x="1949450" y="1084580"/>
                    <a:pt x="1908810" y="1092200"/>
                    <a:pt x="1878330" y="1098550"/>
                  </a:cubicBezTo>
                  <a:cubicBezTo>
                    <a:pt x="1842770" y="1104900"/>
                    <a:pt x="1803400" y="1112520"/>
                    <a:pt x="1767840" y="1118870"/>
                  </a:cubicBezTo>
                  <a:cubicBezTo>
                    <a:pt x="1734820" y="1125220"/>
                    <a:pt x="1701800" y="1129030"/>
                    <a:pt x="1671320" y="1136650"/>
                  </a:cubicBezTo>
                  <a:cubicBezTo>
                    <a:pt x="1640840" y="1143000"/>
                    <a:pt x="1612900" y="1156970"/>
                    <a:pt x="1584960" y="1160780"/>
                  </a:cubicBezTo>
                  <a:cubicBezTo>
                    <a:pt x="1558290" y="1165860"/>
                    <a:pt x="1534160" y="1163320"/>
                    <a:pt x="1506220" y="1164590"/>
                  </a:cubicBezTo>
                  <a:cubicBezTo>
                    <a:pt x="1474470" y="1164590"/>
                    <a:pt x="1441450" y="1164590"/>
                    <a:pt x="1405890" y="1165860"/>
                  </a:cubicBezTo>
                  <a:cubicBezTo>
                    <a:pt x="1367790" y="1165860"/>
                    <a:pt x="1323340" y="1167130"/>
                    <a:pt x="1287780" y="1164590"/>
                  </a:cubicBezTo>
                  <a:cubicBezTo>
                    <a:pt x="1258570" y="1163320"/>
                    <a:pt x="1234440" y="1160780"/>
                    <a:pt x="1206500" y="1156970"/>
                  </a:cubicBezTo>
                  <a:cubicBezTo>
                    <a:pt x="1177290" y="1153160"/>
                    <a:pt x="1145540" y="1150620"/>
                    <a:pt x="1115060" y="1144270"/>
                  </a:cubicBezTo>
                  <a:cubicBezTo>
                    <a:pt x="1082040" y="1136650"/>
                    <a:pt x="1046480" y="1122680"/>
                    <a:pt x="1014730" y="1113790"/>
                  </a:cubicBezTo>
                  <a:cubicBezTo>
                    <a:pt x="984250" y="1104900"/>
                    <a:pt x="956310" y="1096010"/>
                    <a:pt x="924560" y="1089660"/>
                  </a:cubicBezTo>
                  <a:cubicBezTo>
                    <a:pt x="891540" y="1080770"/>
                    <a:pt x="852170" y="1073150"/>
                    <a:pt x="819150" y="1068070"/>
                  </a:cubicBezTo>
                  <a:cubicBezTo>
                    <a:pt x="788670" y="1062990"/>
                    <a:pt x="763270" y="1061720"/>
                    <a:pt x="732790" y="1055370"/>
                  </a:cubicBezTo>
                  <a:cubicBezTo>
                    <a:pt x="697230" y="1046480"/>
                    <a:pt x="650240" y="1027430"/>
                    <a:pt x="615950" y="1014730"/>
                  </a:cubicBezTo>
                  <a:cubicBezTo>
                    <a:pt x="588010" y="1004570"/>
                    <a:pt x="563880" y="1000760"/>
                    <a:pt x="542290" y="986790"/>
                  </a:cubicBezTo>
                  <a:cubicBezTo>
                    <a:pt x="520700" y="972820"/>
                    <a:pt x="504190" y="953770"/>
                    <a:pt x="486410" y="933450"/>
                  </a:cubicBezTo>
                  <a:cubicBezTo>
                    <a:pt x="468630" y="910590"/>
                    <a:pt x="447040" y="886460"/>
                    <a:pt x="434340" y="858520"/>
                  </a:cubicBezTo>
                  <a:cubicBezTo>
                    <a:pt x="420370" y="829310"/>
                    <a:pt x="411480" y="793750"/>
                    <a:pt x="406400" y="762000"/>
                  </a:cubicBezTo>
                  <a:cubicBezTo>
                    <a:pt x="401320" y="731520"/>
                    <a:pt x="402590" y="688340"/>
                    <a:pt x="402590" y="670560"/>
                  </a:cubicBezTo>
                  <a:cubicBezTo>
                    <a:pt x="402590" y="661670"/>
                    <a:pt x="407670" y="657860"/>
                    <a:pt x="403860" y="654050"/>
                  </a:cubicBezTo>
                  <a:cubicBezTo>
                    <a:pt x="394970" y="643890"/>
                    <a:pt x="340360" y="654050"/>
                    <a:pt x="303530" y="654050"/>
                  </a:cubicBezTo>
                  <a:cubicBezTo>
                    <a:pt x="257810" y="654050"/>
                    <a:pt x="191770" y="656590"/>
                    <a:pt x="149860" y="652780"/>
                  </a:cubicBezTo>
                  <a:cubicBezTo>
                    <a:pt x="121920" y="650240"/>
                    <a:pt x="92710" y="640080"/>
                    <a:pt x="77470" y="641350"/>
                  </a:cubicBezTo>
                  <a:cubicBezTo>
                    <a:pt x="69850" y="641350"/>
                    <a:pt x="63500" y="647700"/>
                    <a:pt x="62230" y="646430"/>
                  </a:cubicBezTo>
                  <a:cubicBezTo>
                    <a:pt x="62230" y="645160"/>
                    <a:pt x="68580" y="641350"/>
                    <a:pt x="67310" y="640080"/>
                  </a:cubicBezTo>
                  <a:cubicBezTo>
                    <a:pt x="64770" y="633730"/>
                    <a:pt x="0" y="628650"/>
                    <a:pt x="0" y="628650"/>
                  </a:cubicBezTo>
                  <a:moveTo>
                    <a:pt x="717550" y="873760"/>
                  </a:moveTo>
                  <a:cubicBezTo>
                    <a:pt x="839470" y="900430"/>
                    <a:pt x="885190" y="914400"/>
                    <a:pt x="890270" y="910590"/>
                  </a:cubicBezTo>
                  <a:cubicBezTo>
                    <a:pt x="891540" y="909320"/>
                    <a:pt x="890270" y="905510"/>
                    <a:pt x="890270" y="905510"/>
                  </a:cubicBezTo>
                  <a:cubicBezTo>
                    <a:pt x="890270" y="905510"/>
                    <a:pt x="891540" y="900430"/>
                    <a:pt x="891540" y="897890"/>
                  </a:cubicBezTo>
                  <a:cubicBezTo>
                    <a:pt x="891540" y="896620"/>
                    <a:pt x="892810" y="895350"/>
                    <a:pt x="892810" y="892810"/>
                  </a:cubicBezTo>
                  <a:cubicBezTo>
                    <a:pt x="892810" y="886460"/>
                    <a:pt x="897890" y="869950"/>
                    <a:pt x="891540" y="863600"/>
                  </a:cubicBezTo>
                  <a:cubicBezTo>
                    <a:pt x="883920" y="854710"/>
                    <a:pt x="844550" y="859790"/>
                    <a:pt x="829310" y="858520"/>
                  </a:cubicBezTo>
                  <a:cubicBezTo>
                    <a:pt x="820420" y="857250"/>
                    <a:pt x="816610" y="855980"/>
                    <a:pt x="808990" y="857250"/>
                  </a:cubicBezTo>
                  <a:cubicBezTo>
                    <a:pt x="797560" y="858520"/>
                    <a:pt x="782320" y="866140"/>
                    <a:pt x="767080" y="868680"/>
                  </a:cubicBezTo>
                  <a:cubicBezTo>
                    <a:pt x="751840" y="871220"/>
                    <a:pt x="717550" y="873760"/>
                    <a:pt x="717550" y="873760"/>
                  </a:cubicBezTo>
                  <a:moveTo>
                    <a:pt x="1267460" y="530860"/>
                  </a:moveTo>
                  <a:cubicBezTo>
                    <a:pt x="1323340" y="530860"/>
                    <a:pt x="1408430" y="537210"/>
                    <a:pt x="1409700" y="529590"/>
                  </a:cubicBezTo>
                  <a:cubicBezTo>
                    <a:pt x="1410970" y="527050"/>
                    <a:pt x="1399540" y="518160"/>
                    <a:pt x="1390650" y="515620"/>
                  </a:cubicBezTo>
                  <a:cubicBezTo>
                    <a:pt x="1376680" y="511810"/>
                    <a:pt x="1351280" y="518160"/>
                    <a:pt x="1330960" y="520700"/>
                  </a:cubicBezTo>
                  <a:cubicBezTo>
                    <a:pt x="1309370" y="523240"/>
                    <a:pt x="1267460" y="530860"/>
                    <a:pt x="1267460" y="530860"/>
                  </a:cubicBezTo>
                  <a:moveTo>
                    <a:pt x="2393950" y="293370"/>
                  </a:moveTo>
                  <a:cubicBezTo>
                    <a:pt x="2645410" y="292100"/>
                    <a:pt x="2644140" y="288290"/>
                    <a:pt x="2641600" y="285750"/>
                  </a:cubicBezTo>
                  <a:cubicBezTo>
                    <a:pt x="2635250" y="280670"/>
                    <a:pt x="2589530" y="284480"/>
                    <a:pt x="2589530" y="284480"/>
                  </a:cubicBezTo>
                  <a:cubicBezTo>
                    <a:pt x="2589530" y="284480"/>
                    <a:pt x="2584450" y="287020"/>
                    <a:pt x="2580640" y="287020"/>
                  </a:cubicBezTo>
                  <a:cubicBezTo>
                    <a:pt x="2578100" y="288290"/>
                    <a:pt x="2573020" y="289560"/>
                    <a:pt x="2571750" y="289560"/>
                  </a:cubicBezTo>
                  <a:cubicBezTo>
                    <a:pt x="2571750" y="289560"/>
                    <a:pt x="2566670" y="289560"/>
                    <a:pt x="2562860" y="289560"/>
                  </a:cubicBezTo>
                  <a:cubicBezTo>
                    <a:pt x="2560320" y="289560"/>
                    <a:pt x="2553970" y="290830"/>
                    <a:pt x="2553970" y="290830"/>
                  </a:cubicBezTo>
                  <a:cubicBezTo>
                    <a:pt x="2553970" y="290830"/>
                    <a:pt x="2548890" y="289560"/>
                    <a:pt x="2545080" y="288290"/>
                  </a:cubicBezTo>
                  <a:cubicBezTo>
                    <a:pt x="2542540" y="288290"/>
                    <a:pt x="2536190" y="287020"/>
                    <a:pt x="2536190" y="287020"/>
                  </a:cubicBezTo>
                  <a:cubicBezTo>
                    <a:pt x="2536190" y="287020"/>
                    <a:pt x="2531110" y="284480"/>
                    <a:pt x="2528570" y="283210"/>
                  </a:cubicBezTo>
                  <a:cubicBezTo>
                    <a:pt x="2527300" y="281940"/>
                    <a:pt x="2526030" y="280670"/>
                    <a:pt x="2524760" y="280670"/>
                  </a:cubicBezTo>
                  <a:cubicBezTo>
                    <a:pt x="2515870" y="279400"/>
                    <a:pt x="2465070" y="287020"/>
                    <a:pt x="2459990" y="287020"/>
                  </a:cubicBezTo>
                  <a:cubicBezTo>
                    <a:pt x="2457450" y="287020"/>
                    <a:pt x="2447290" y="288290"/>
                    <a:pt x="2439670" y="289560"/>
                  </a:cubicBezTo>
                  <a:cubicBezTo>
                    <a:pt x="2428240" y="290830"/>
                    <a:pt x="2393950" y="293370"/>
                    <a:pt x="2393950" y="293370"/>
                  </a:cubicBezTo>
                  <a:moveTo>
                    <a:pt x="2781300" y="294640"/>
                  </a:moveTo>
                  <a:cubicBezTo>
                    <a:pt x="2819400" y="290830"/>
                    <a:pt x="2813050" y="290830"/>
                    <a:pt x="2809240" y="290830"/>
                  </a:cubicBezTo>
                  <a:cubicBezTo>
                    <a:pt x="2802890" y="290830"/>
                    <a:pt x="2785110" y="287020"/>
                    <a:pt x="2781300" y="289560"/>
                  </a:cubicBezTo>
                  <a:cubicBezTo>
                    <a:pt x="2781300" y="290830"/>
                    <a:pt x="2781300" y="294640"/>
                    <a:pt x="2781300" y="294640"/>
                  </a:cubicBezTo>
                  <a:moveTo>
                    <a:pt x="3224530" y="687070"/>
                  </a:moveTo>
                  <a:cubicBezTo>
                    <a:pt x="3290570" y="687070"/>
                    <a:pt x="3420110" y="695960"/>
                    <a:pt x="3483610" y="699770"/>
                  </a:cubicBezTo>
                  <a:cubicBezTo>
                    <a:pt x="3526790" y="701040"/>
                    <a:pt x="3582670" y="698500"/>
                    <a:pt x="3594100" y="704850"/>
                  </a:cubicBezTo>
                  <a:cubicBezTo>
                    <a:pt x="3596640" y="706120"/>
                    <a:pt x="3596640" y="708660"/>
                    <a:pt x="3597910" y="709930"/>
                  </a:cubicBezTo>
                  <a:cubicBezTo>
                    <a:pt x="3600450" y="711200"/>
                    <a:pt x="3602990" y="711200"/>
                    <a:pt x="3605530" y="711200"/>
                  </a:cubicBezTo>
                  <a:cubicBezTo>
                    <a:pt x="3606800" y="712470"/>
                    <a:pt x="3608070" y="712470"/>
                    <a:pt x="3611880" y="712470"/>
                  </a:cubicBezTo>
                  <a:cubicBezTo>
                    <a:pt x="3616960" y="713740"/>
                    <a:pt x="3625850" y="712470"/>
                    <a:pt x="3636010" y="712470"/>
                  </a:cubicBezTo>
                  <a:cubicBezTo>
                    <a:pt x="3655060" y="712470"/>
                    <a:pt x="3686810" y="712470"/>
                    <a:pt x="3713480" y="712470"/>
                  </a:cubicBezTo>
                  <a:cubicBezTo>
                    <a:pt x="3740150" y="712470"/>
                    <a:pt x="3770630" y="712470"/>
                    <a:pt x="3798570" y="712470"/>
                  </a:cubicBezTo>
                  <a:cubicBezTo>
                    <a:pt x="3825240" y="712470"/>
                    <a:pt x="3876040" y="715010"/>
                    <a:pt x="3877310" y="711200"/>
                  </a:cubicBezTo>
                  <a:cubicBezTo>
                    <a:pt x="3877310" y="711200"/>
                    <a:pt x="3873500" y="708660"/>
                    <a:pt x="3872230" y="708660"/>
                  </a:cubicBezTo>
                  <a:cubicBezTo>
                    <a:pt x="3872230" y="708660"/>
                    <a:pt x="3869690" y="704850"/>
                    <a:pt x="3867150" y="702310"/>
                  </a:cubicBezTo>
                  <a:cubicBezTo>
                    <a:pt x="3865880" y="701040"/>
                    <a:pt x="3862070" y="697230"/>
                    <a:pt x="3862070" y="697230"/>
                  </a:cubicBezTo>
                  <a:cubicBezTo>
                    <a:pt x="3862070" y="697230"/>
                    <a:pt x="3860800" y="692150"/>
                    <a:pt x="3859530" y="690880"/>
                  </a:cubicBezTo>
                  <a:cubicBezTo>
                    <a:pt x="3858260" y="688340"/>
                    <a:pt x="3855720" y="683260"/>
                    <a:pt x="3855720" y="683260"/>
                  </a:cubicBezTo>
                  <a:cubicBezTo>
                    <a:pt x="3855720" y="683260"/>
                    <a:pt x="3854450" y="679450"/>
                    <a:pt x="3853180" y="676910"/>
                  </a:cubicBezTo>
                  <a:cubicBezTo>
                    <a:pt x="3853180" y="674370"/>
                    <a:pt x="3851910" y="669290"/>
                    <a:pt x="3851910" y="669290"/>
                  </a:cubicBezTo>
                  <a:cubicBezTo>
                    <a:pt x="3851910" y="669290"/>
                    <a:pt x="3851910" y="664210"/>
                    <a:pt x="3851910" y="661670"/>
                  </a:cubicBezTo>
                  <a:cubicBezTo>
                    <a:pt x="3851910" y="659130"/>
                    <a:pt x="3851910" y="654050"/>
                    <a:pt x="3851910" y="654050"/>
                  </a:cubicBezTo>
                  <a:cubicBezTo>
                    <a:pt x="3851910" y="654050"/>
                    <a:pt x="3853180" y="648970"/>
                    <a:pt x="3853180" y="646430"/>
                  </a:cubicBezTo>
                  <a:cubicBezTo>
                    <a:pt x="3854450" y="643890"/>
                    <a:pt x="3854450" y="638810"/>
                    <a:pt x="3854450" y="638810"/>
                  </a:cubicBezTo>
                  <a:cubicBezTo>
                    <a:pt x="3855720" y="638810"/>
                    <a:pt x="3856990" y="635000"/>
                    <a:pt x="3858260" y="632460"/>
                  </a:cubicBezTo>
                  <a:cubicBezTo>
                    <a:pt x="3859530" y="629920"/>
                    <a:pt x="3862070" y="626110"/>
                    <a:pt x="3862070" y="624840"/>
                  </a:cubicBezTo>
                  <a:cubicBezTo>
                    <a:pt x="3862070" y="624840"/>
                    <a:pt x="3865880" y="621030"/>
                    <a:pt x="3867150" y="619760"/>
                  </a:cubicBezTo>
                  <a:cubicBezTo>
                    <a:pt x="3868420" y="617220"/>
                    <a:pt x="3872230" y="614680"/>
                    <a:pt x="3872230" y="613410"/>
                  </a:cubicBezTo>
                  <a:cubicBezTo>
                    <a:pt x="3872230" y="613410"/>
                    <a:pt x="3876040" y="610870"/>
                    <a:pt x="3878580" y="609600"/>
                  </a:cubicBezTo>
                  <a:cubicBezTo>
                    <a:pt x="3879850" y="608330"/>
                    <a:pt x="3884930" y="605790"/>
                    <a:pt x="3884930" y="605790"/>
                  </a:cubicBezTo>
                  <a:cubicBezTo>
                    <a:pt x="3884930" y="605790"/>
                    <a:pt x="3888740" y="603250"/>
                    <a:pt x="3891280" y="601980"/>
                  </a:cubicBezTo>
                  <a:cubicBezTo>
                    <a:pt x="3893820" y="601980"/>
                    <a:pt x="3898900" y="599440"/>
                    <a:pt x="3898900" y="599440"/>
                  </a:cubicBezTo>
                  <a:cubicBezTo>
                    <a:pt x="3898900" y="599440"/>
                    <a:pt x="3903980" y="599440"/>
                    <a:pt x="3906520" y="598170"/>
                  </a:cubicBezTo>
                  <a:cubicBezTo>
                    <a:pt x="3909060" y="598170"/>
                    <a:pt x="3914140" y="598170"/>
                    <a:pt x="3914140" y="598170"/>
                  </a:cubicBezTo>
                  <a:cubicBezTo>
                    <a:pt x="3914140" y="598170"/>
                    <a:pt x="3986530" y="562610"/>
                    <a:pt x="4028440" y="551180"/>
                  </a:cubicBezTo>
                  <a:cubicBezTo>
                    <a:pt x="4075430" y="538480"/>
                    <a:pt x="4178300" y="538480"/>
                    <a:pt x="4179570" y="530860"/>
                  </a:cubicBezTo>
                  <a:cubicBezTo>
                    <a:pt x="4180840" y="529590"/>
                    <a:pt x="4174490" y="527050"/>
                    <a:pt x="4174490" y="527050"/>
                  </a:cubicBezTo>
                  <a:cubicBezTo>
                    <a:pt x="4174490" y="527050"/>
                    <a:pt x="4173220" y="524510"/>
                    <a:pt x="4171950" y="523240"/>
                  </a:cubicBezTo>
                  <a:cubicBezTo>
                    <a:pt x="4157980" y="515620"/>
                    <a:pt x="4055110" y="520700"/>
                    <a:pt x="4001770" y="518160"/>
                  </a:cubicBezTo>
                  <a:cubicBezTo>
                    <a:pt x="3952240" y="515620"/>
                    <a:pt x="3912870" y="508000"/>
                    <a:pt x="3863340" y="509270"/>
                  </a:cubicBezTo>
                  <a:cubicBezTo>
                    <a:pt x="3806190" y="510540"/>
                    <a:pt x="3735070" y="524510"/>
                    <a:pt x="3679190" y="529590"/>
                  </a:cubicBezTo>
                  <a:cubicBezTo>
                    <a:pt x="3634740" y="534670"/>
                    <a:pt x="3556000" y="542290"/>
                    <a:pt x="3556000" y="542290"/>
                  </a:cubicBezTo>
                  <a:cubicBezTo>
                    <a:pt x="3556000" y="542290"/>
                    <a:pt x="3550920" y="543560"/>
                    <a:pt x="3548380" y="543560"/>
                  </a:cubicBezTo>
                  <a:cubicBezTo>
                    <a:pt x="3545840" y="544830"/>
                    <a:pt x="3540760" y="544830"/>
                    <a:pt x="3540760" y="544830"/>
                  </a:cubicBezTo>
                  <a:cubicBezTo>
                    <a:pt x="3540760" y="544830"/>
                    <a:pt x="3535680" y="544830"/>
                    <a:pt x="3533140" y="544830"/>
                  </a:cubicBezTo>
                  <a:cubicBezTo>
                    <a:pt x="3530600" y="544830"/>
                    <a:pt x="3525520" y="544830"/>
                    <a:pt x="3525520" y="544830"/>
                  </a:cubicBezTo>
                  <a:cubicBezTo>
                    <a:pt x="3525520" y="544830"/>
                    <a:pt x="3520440" y="542290"/>
                    <a:pt x="3517900" y="542290"/>
                  </a:cubicBezTo>
                  <a:cubicBezTo>
                    <a:pt x="3515360" y="541020"/>
                    <a:pt x="3510280" y="539750"/>
                    <a:pt x="3510280" y="539750"/>
                  </a:cubicBezTo>
                  <a:cubicBezTo>
                    <a:pt x="3510280" y="539750"/>
                    <a:pt x="3505200" y="537210"/>
                    <a:pt x="3503930" y="535940"/>
                  </a:cubicBezTo>
                  <a:cubicBezTo>
                    <a:pt x="3501390" y="534670"/>
                    <a:pt x="3496310" y="532130"/>
                    <a:pt x="3496310" y="532130"/>
                  </a:cubicBezTo>
                  <a:cubicBezTo>
                    <a:pt x="3496310" y="532130"/>
                    <a:pt x="3492500" y="527050"/>
                    <a:pt x="3491230" y="525780"/>
                  </a:cubicBezTo>
                  <a:cubicBezTo>
                    <a:pt x="3489960" y="524510"/>
                    <a:pt x="3488690" y="523240"/>
                    <a:pt x="3488690" y="523240"/>
                  </a:cubicBezTo>
                  <a:cubicBezTo>
                    <a:pt x="3486150" y="523240"/>
                    <a:pt x="3484880" y="525780"/>
                    <a:pt x="3483610" y="528320"/>
                  </a:cubicBezTo>
                  <a:cubicBezTo>
                    <a:pt x="3482340" y="529590"/>
                    <a:pt x="3478530" y="533400"/>
                    <a:pt x="3478530" y="533400"/>
                  </a:cubicBezTo>
                  <a:cubicBezTo>
                    <a:pt x="3478530" y="533400"/>
                    <a:pt x="3474720" y="537210"/>
                    <a:pt x="3472180" y="538480"/>
                  </a:cubicBezTo>
                  <a:cubicBezTo>
                    <a:pt x="3470910" y="539750"/>
                    <a:pt x="3467100" y="542290"/>
                    <a:pt x="3467100" y="542290"/>
                  </a:cubicBezTo>
                  <a:cubicBezTo>
                    <a:pt x="3467100" y="542290"/>
                    <a:pt x="3462020" y="544830"/>
                    <a:pt x="3459480" y="544830"/>
                  </a:cubicBezTo>
                  <a:cubicBezTo>
                    <a:pt x="3456940" y="546100"/>
                    <a:pt x="3453130" y="548640"/>
                    <a:pt x="3453130" y="548640"/>
                  </a:cubicBezTo>
                  <a:cubicBezTo>
                    <a:pt x="3451860" y="548640"/>
                    <a:pt x="3448050" y="548640"/>
                    <a:pt x="3445510" y="549910"/>
                  </a:cubicBezTo>
                  <a:cubicBezTo>
                    <a:pt x="3442970" y="549910"/>
                    <a:pt x="3437890" y="549910"/>
                    <a:pt x="3437890" y="549910"/>
                  </a:cubicBezTo>
                  <a:cubicBezTo>
                    <a:pt x="3437890" y="549910"/>
                    <a:pt x="3343910" y="548640"/>
                    <a:pt x="3313430" y="548640"/>
                  </a:cubicBezTo>
                  <a:cubicBezTo>
                    <a:pt x="3295650" y="548640"/>
                    <a:pt x="3270250" y="547370"/>
                    <a:pt x="3270250" y="549910"/>
                  </a:cubicBezTo>
                  <a:cubicBezTo>
                    <a:pt x="3270250" y="551180"/>
                    <a:pt x="3302000" y="557530"/>
                    <a:pt x="3309620" y="560070"/>
                  </a:cubicBezTo>
                  <a:cubicBezTo>
                    <a:pt x="3312160" y="561340"/>
                    <a:pt x="3313430" y="561340"/>
                    <a:pt x="3315970" y="562610"/>
                  </a:cubicBezTo>
                  <a:cubicBezTo>
                    <a:pt x="3318510" y="562610"/>
                    <a:pt x="3323590" y="565150"/>
                    <a:pt x="3323590" y="565150"/>
                  </a:cubicBezTo>
                  <a:cubicBezTo>
                    <a:pt x="3323590" y="565150"/>
                    <a:pt x="3327400" y="567690"/>
                    <a:pt x="3329940" y="568960"/>
                  </a:cubicBezTo>
                  <a:cubicBezTo>
                    <a:pt x="3331210" y="570230"/>
                    <a:pt x="3335020" y="572770"/>
                    <a:pt x="3335020" y="572770"/>
                  </a:cubicBezTo>
                  <a:cubicBezTo>
                    <a:pt x="3336290" y="572770"/>
                    <a:pt x="3338830" y="576580"/>
                    <a:pt x="3340100" y="577850"/>
                  </a:cubicBezTo>
                  <a:cubicBezTo>
                    <a:pt x="3342640" y="580390"/>
                    <a:pt x="3345180" y="584200"/>
                    <a:pt x="3345180" y="584200"/>
                  </a:cubicBezTo>
                  <a:cubicBezTo>
                    <a:pt x="3345180" y="584200"/>
                    <a:pt x="3347720" y="588010"/>
                    <a:pt x="3348990" y="590550"/>
                  </a:cubicBezTo>
                  <a:cubicBezTo>
                    <a:pt x="3350260" y="593090"/>
                    <a:pt x="3352800" y="596900"/>
                    <a:pt x="3352800" y="596900"/>
                  </a:cubicBezTo>
                  <a:cubicBezTo>
                    <a:pt x="3352800" y="596900"/>
                    <a:pt x="3354070" y="601980"/>
                    <a:pt x="3355340" y="604520"/>
                  </a:cubicBezTo>
                  <a:cubicBezTo>
                    <a:pt x="3355340" y="607060"/>
                    <a:pt x="3356610" y="610870"/>
                    <a:pt x="3356610" y="610870"/>
                  </a:cubicBezTo>
                  <a:cubicBezTo>
                    <a:pt x="3356610" y="610870"/>
                    <a:pt x="3356610" y="615950"/>
                    <a:pt x="3356610" y="618490"/>
                  </a:cubicBezTo>
                  <a:cubicBezTo>
                    <a:pt x="3356610" y="621030"/>
                    <a:pt x="3356610" y="626110"/>
                    <a:pt x="3356610" y="626110"/>
                  </a:cubicBezTo>
                  <a:cubicBezTo>
                    <a:pt x="3356610" y="626110"/>
                    <a:pt x="3355340" y="631190"/>
                    <a:pt x="3355340" y="633730"/>
                  </a:cubicBezTo>
                  <a:cubicBezTo>
                    <a:pt x="3355340" y="636270"/>
                    <a:pt x="3354070" y="640080"/>
                    <a:pt x="3354070" y="641350"/>
                  </a:cubicBezTo>
                  <a:cubicBezTo>
                    <a:pt x="3354070" y="641350"/>
                    <a:pt x="3351530" y="645160"/>
                    <a:pt x="3350260" y="647700"/>
                  </a:cubicBezTo>
                  <a:cubicBezTo>
                    <a:pt x="3348990" y="650240"/>
                    <a:pt x="3347720" y="654050"/>
                    <a:pt x="3347720" y="654050"/>
                  </a:cubicBezTo>
                  <a:cubicBezTo>
                    <a:pt x="3346450" y="654050"/>
                    <a:pt x="3343910" y="657860"/>
                    <a:pt x="3342640" y="659130"/>
                  </a:cubicBezTo>
                  <a:cubicBezTo>
                    <a:pt x="3340100" y="661670"/>
                    <a:pt x="3337560" y="665480"/>
                    <a:pt x="3337560" y="665480"/>
                  </a:cubicBezTo>
                  <a:cubicBezTo>
                    <a:pt x="3337560" y="665480"/>
                    <a:pt x="3333750" y="668020"/>
                    <a:pt x="3331210" y="669290"/>
                  </a:cubicBezTo>
                  <a:cubicBezTo>
                    <a:pt x="3329940" y="671830"/>
                    <a:pt x="3324860" y="674370"/>
                    <a:pt x="3324860" y="674370"/>
                  </a:cubicBezTo>
                  <a:cubicBezTo>
                    <a:pt x="3324860" y="674370"/>
                    <a:pt x="3321050" y="675640"/>
                    <a:pt x="3318510" y="676910"/>
                  </a:cubicBezTo>
                  <a:cubicBezTo>
                    <a:pt x="3315970" y="678180"/>
                    <a:pt x="3312160" y="679450"/>
                    <a:pt x="3312160" y="679450"/>
                  </a:cubicBezTo>
                  <a:cubicBezTo>
                    <a:pt x="3310890" y="679450"/>
                    <a:pt x="3307080" y="680720"/>
                    <a:pt x="3304540" y="680720"/>
                  </a:cubicBezTo>
                  <a:cubicBezTo>
                    <a:pt x="3302000" y="680720"/>
                    <a:pt x="3296920" y="681990"/>
                    <a:pt x="3296920" y="681990"/>
                  </a:cubicBezTo>
                  <a:cubicBezTo>
                    <a:pt x="3296920" y="681990"/>
                    <a:pt x="3291840" y="680720"/>
                    <a:pt x="3289300" y="680720"/>
                  </a:cubicBezTo>
                  <a:cubicBezTo>
                    <a:pt x="3286760" y="680720"/>
                    <a:pt x="3281680" y="680720"/>
                    <a:pt x="3281680" y="680720"/>
                  </a:cubicBezTo>
                  <a:cubicBezTo>
                    <a:pt x="3281680" y="680720"/>
                    <a:pt x="3224530" y="687070"/>
                    <a:pt x="3224530" y="687070"/>
                  </a:cubicBezTo>
                  <a:moveTo>
                    <a:pt x="4127500" y="913130"/>
                  </a:moveTo>
                  <a:cubicBezTo>
                    <a:pt x="4128770" y="916940"/>
                    <a:pt x="4128770" y="923290"/>
                    <a:pt x="4128770" y="923290"/>
                  </a:cubicBezTo>
                  <a:cubicBezTo>
                    <a:pt x="4128770" y="923290"/>
                    <a:pt x="4128770" y="928370"/>
                    <a:pt x="4128770" y="930910"/>
                  </a:cubicBezTo>
                  <a:cubicBezTo>
                    <a:pt x="4128770" y="932180"/>
                    <a:pt x="4127500" y="933450"/>
                    <a:pt x="4128770" y="934720"/>
                  </a:cubicBezTo>
                  <a:cubicBezTo>
                    <a:pt x="4133850" y="939800"/>
                    <a:pt x="4188460" y="934720"/>
                    <a:pt x="4217670" y="933450"/>
                  </a:cubicBezTo>
                  <a:cubicBezTo>
                    <a:pt x="4245610" y="932180"/>
                    <a:pt x="4273550" y="928370"/>
                    <a:pt x="4300220" y="925830"/>
                  </a:cubicBezTo>
                  <a:cubicBezTo>
                    <a:pt x="4324350" y="923290"/>
                    <a:pt x="4371340" y="920750"/>
                    <a:pt x="4371340" y="916940"/>
                  </a:cubicBezTo>
                  <a:cubicBezTo>
                    <a:pt x="4371340" y="915670"/>
                    <a:pt x="4357370" y="913130"/>
                    <a:pt x="4343400" y="911860"/>
                  </a:cubicBezTo>
                  <a:cubicBezTo>
                    <a:pt x="4311650" y="908050"/>
                    <a:pt x="4218940" y="910590"/>
                    <a:pt x="4179570" y="911860"/>
                  </a:cubicBezTo>
                  <a:cubicBezTo>
                    <a:pt x="4156710" y="911860"/>
                    <a:pt x="4127500" y="913130"/>
                    <a:pt x="4127500" y="913130"/>
                  </a:cubicBezTo>
                  <a:moveTo>
                    <a:pt x="6929120" y="387350"/>
                  </a:moveTo>
                  <a:cubicBezTo>
                    <a:pt x="6963410" y="396240"/>
                    <a:pt x="7016750" y="392430"/>
                    <a:pt x="7071360" y="392430"/>
                  </a:cubicBezTo>
                  <a:cubicBezTo>
                    <a:pt x="7167880" y="391160"/>
                    <a:pt x="7349490" y="391160"/>
                    <a:pt x="7472680" y="389890"/>
                  </a:cubicBezTo>
                  <a:cubicBezTo>
                    <a:pt x="7580630" y="388620"/>
                    <a:pt x="7678420" y="387350"/>
                    <a:pt x="7774940" y="384810"/>
                  </a:cubicBezTo>
                  <a:cubicBezTo>
                    <a:pt x="7863840" y="382270"/>
                    <a:pt x="7954010" y="377190"/>
                    <a:pt x="8032750" y="374650"/>
                  </a:cubicBezTo>
                  <a:cubicBezTo>
                    <a:pt x="8098790" y="370840"/>
                    <a:pt x="8164830" y="367030"/>
                    <a:pt x="8215630" y="365760"/>
                  </a:cubicBezTo>
                  <a:cubicBezTo>
                    <a:pt x="8252460" y="365760"/>
                    <a:pt x="8281670" y="368300"/>
                    <a:pt x="8310880" y="365760"/>
                  </a:cubicBezTo>
                  <a:cubicBezTo>
                    <a:pt x="8336280" y="364490"/>
                    <a:pt x="8354060" y="356870"/>
                    <a:pt x="8383270" y="353060"/>
                  </a:cubicBezTo>
                  <a:cubicBezTo>
                    <a:pt x="8426450" y="347980"/>
                    <a:pt x="8486140" y="345440"/>
                    <a:pt x="8545830" y="341630"/>
                  </a:cubicBezTo>
                  <a:cubicBezTo>
                    <a:pt x="8619490" y="337820"/>
                    <a:pt x="8712200" y="334010"/>
                    <a:pt x="8794750" y="331470"/>
                  </a:cubicBezTo>
                  <a:cubicBezTo>
                    <a:pt x="8878570" y="328930"/>
                    <a:pt x="9046210" y="327660"/>
                    <a:pt x="9046210" y="327660"/>
                  </a:cubicBezTo>
                  <a:cubicBezTo>
                    <a:pt x="9046210" y="326390"/>
                    <a:pt x="9028430" y="326390"/>
                    <a:pt x="9014460" y="326390"/>
                  </a:cubicBezTo>
                  <a:cubicBezTo>
                    <a:pt x="8986520" y="326390"/>
                    <a:pt x="8931910" y="326390"/>
                    <a:pt x="8888730" y="325120"/>
                  </a:cubicBezTo>
                  <a:cubicBezTo>
                    <a:pt x="8843010" y="325120"/>
                    <a:pt x="8794750" y="325120"/>
                    <a:pt x="8747760" y="325120"/>
                  </a:cubicBezTo>
                  <a:cubicBezTo>
                    <a:pt x="8700770" y="325120"/>
                    <a:pt x="8655050" y="325120"/>
                    <a:pt x="8605520" y="325120"/>
                  </a:cubicBezTo>
                  <a:cubicBezTo>
                    <a:pt x="8553450" y="326390"/>
                    <a:pt x="8496300" y="326390"/>
                    <a:pt x="8444230" y="327660"/>
                  </a:cubicBezTo>
                  <a:cubicBezTo>
                    <a:pt x="8394700" y="327660"/>
                    <a:pt x="8348980" y="328930"/>
                    <a:pt x="8300720" y="330200"/>
                  </a:cubicBezTo>
                  <a:cubicBezTo>
                    <a:pt x="8249920" y="331470"/>
                    <a:pt x="8195310" y="336550"/>
                    <a:pt x="8144510" y="337820"/>
                  </a:cubicBezTo>
                  <a:cubicBezTo>
                    <a:pt x="8096250" y="339090"/>
                    <a:pt x="8050530" y="337820"/>
                    <a:pt x="8002270" y="337820"/>
                  </a:cubicBezTo>
                  <a:cubicBezTo>
                    <a:pt x="7954010" y="337820"/>
                    <a:pt x="7907020" y="337820"/>
                    <a:pt x="7857490" y="337820"/>
                  </a:cubicBezTo>
                  <a:cubicBezTo>
                    <a:pt x="7807960" y="337820"/>
                    <a:pt x="7757160" y="337820"/>
                    <a:pt x="7705090" y="337820"/>
                  </a:cubicBezTo>
                  <a:cubicBezTo>
                    <a:pt x="7650480" y="339090"/>
                    <a:pt x="7576820" y="339090"/>
                    <a:pt x="7534910" y="339090"/>
                  </a:cubicBezTo>
                  <a:cubicBezTo>
                    <a:pt x="7510780" y="340360"/>
                    <a:pt x="7480300" y="337820"/>
                    <a:pt x="7477760" y="340360"/>
                  </a:cubicBezTo>
                  <a:cubicBezTo>
                    <a:pt x="7476490" y="340360"/>
                    <a:pt x="7476490" y="340360"/>
                    <a:pt x="7476490" y="340360"/>
                  </a:cubicBezTo>
                  <a:cubicBezTo>
                    <a:pt x="7476490" y="341630"/>
                    <a:pt x="7473950" y="347980"/>
                    <a:pt x="7473950" y="347980"/>
                  </a:cubicBezTo>
                  <a:cubicBezTo>
                    <a:pt x="7473950" y="347980"/>
                    <a:pt x="7470140" y="351790"/>
                    <a:pt x="7468870" y="353060"/>
                  </a:cubicBezTo>
                  <a:cubicBezTo>
                    <a:pt x="7467600" y="355600"/>
                    <a:pt x="7463790" y="359410"/>
                    <a:pt x="7463790" y="359410"/>
                  </a:cubicBezTo>
                  <a:cubicBezTo>
                    <a:pt x="7463790" y="359410"/>
                    <a:pt x="7459980" y="361950"/>
                    <a:pt x="7457440" y="363220"/>
                  </a:cubicBezTo>
                  <a:cubicBezTo>
                    <a:pt x="7456170" y="364490"/>
                    <a:pt x="7451090" y="368300"/>
                    <a:pt x="7451090" y="368300"/>
                  </a:cubicBezTo>
                  <a:cubicBezTo>
                    <a:pt x="7451090" y="368300"/>
                    <a:pt x="7447280" y="369570"/>
                    <a:pt x="7444740" y="370840"/>
                  </a:cubicBezTo>
                  <a:cubicBezTo>
                    <a:pt x="7442200" y="372110"/>
                    <a:pt x="7437120" y="373380"/>
                    <a:pt x="7437120" y="373380"/>
                  </a:cubicBezTo>
                  <a:cubicBezTo>
                    <a:pt x="7437120" y="373380"/>
                    <a:pt x="7432040" y="374650"/>
                    <a:pt x="7430770" y="374650"/>
                  </a:cubicBezTo>
                  <a:cubicBezTo>
                    <a:pt x="7428230" y="374650"/>
                    <a:pt x="7423150" y="375920"/>
                    <a:pt x="7423150" y="375920"/>
                  </a:cubicBezTo>
                  <a:cubicBezTo>
                    <a:pt x="7421880" y="375920"/>
                    <a:pt x="7298690" y="377190"/>
                    <a:pt x="7263130" y="375920"/>
                  </a:cubicBezTo>
                  <a:cubicBezTo>
                    <a:pt x="7246620" y="375920"/>
                    <a:pt x="7237730" y="375920"/>
                    <a:pt x="7225030" y="375920"/>
                  </a:cubicBezTo>
                  <a:cubicBezTo>
                    <a:pt x="7209790" y="375920"/>
                    <a:pt x="7198360" y="377190"/>
                    <a:pt x="7176770" y="377190"/>
                  </a:cubicBezTo>
                  <a:cubicBezTo>
                    <a:pt x="7133590" y="378460"/>
                    <a:pt x="7023100" y="384810"/>
                    <a:pt x="6978650" y="386080"/>
                  </a:cubicBezTo>
                  <a:cubicBezTo>
                    <a:pt x="6957060" y="387350"/>
                    <a:pt x="6929120" y="387350"/>
                    <a:pt x="6929120" y="387350"/>
                  </a:cubicBezTo>
                  <a:moveTo>
                    <a:pt x="9159240" y="326390"/>
                  </a:moveTo>
                  <a:cubicBezTo>
                    <a:pt x="9356090" y="325120"/>
                    <a:pt x="9427210" y="322580"/>
                    <a:pt x="9427210" y="322580"/>
                  </a:cubicBezTo>
                  <a:cubicBezTo>
                    <a:pt x="9427210" y="321310"/>
                    <a:pt x="9405620" y="322580"/>
                    <a:pt x="9391650" y="322580"/>
                  </a:cubicBezTo>
                  <a:cubicBezTo>
                    <a:pt x="9368790" y="322580"/>
                    <a:pt x="9331960" y="321310"/>
                    <a:pt x="9302750" y="321310"/>
                  </a:cubicBezTo>
                  <a:cubicBezTo>
                    <a:pt x="9274810" y="322580"/>
                    <a:pt x="9244330" y="322580"/>
                    <a:pt x="9218930" y="322580"/>
                  </a:cubicBezTo>
                  <a:cubicBezTo>
                    <a:pt x="9197340" y="323850"/>
                    <a:pt x="9159240" y="326390"/>
                    <a:pt x="9159240" y="326390"/>
                  </a:cubicBezTo>
                  <a:moveTo>
                    <a:pt x="10521950" y="363220"/>
                  </a:moveTo>
                  <a:cubicBezTo>
                    <a:pt x="10741660" y="340360"/>
                    <a:pt x="10866120" y="331470"/>
                    <a:pt x="10949940" y="325120"/>
                  </a:cubicBezTo>
                  <a:cubicBezTo>
                    <a:pt x="11014710" y="320040"/>
                    <a:pt x="11112500" y="318770"/>
                    <a:pt x="11121390" y="312420"/>
                  </a:cubicBezTo>
                  <a:cubicBezTo>
                    <a:pt x="11122660" y="312420"/>
                    <a:pt x="11122660" y="311150"/>
                    <a:pt x="11122660" y="309880"/>
                  </a:cubicBezTo>
                  <a:cubicBezTo>
                    <a:pt x="11120120" y="306070"/>
                    <a:pt x="11055350" y="311150"/>
                    <a:pt x="11024870" y="311150"/>
                  </a:cubicBezTo>
                  <a:cubicBezTo>
                    <a:pt x="10996930" y="311150"/>
                    <a:pt x="10974070" y="311150"/>
                    <a:pt x="10946130" y="311150"/>
                  </a:cubicBezTo>
                  <a:cubicBezTo>
                    <a:pt x="10913110" y="311150"/>
                    <a:pt x="10869930" y="308610"/>
                    <a:pt x="10838180" y="311150"/>
                  </a:cubicBezTo>
                  <a:cubicBezTo>
                    <a:pt x="10814050" y="312420"/>
                    <a:pt x="10800080" y="317500"/>
                    <a:pt x="10772140" y="321310"/>
                  </a:cubicBezTo>
                  <a:cubicBezTo>
                    <a:pt x="10725150" y="328930"/>
                    <a:pt x="10605770" y="344170"/>
                    <a:pt x="10581640" y="347980"/>
                  </a:cubicBezTo>
                  <a:cubicBezTo>
                    <a:pt x="10576560" y="347980"/>
                    <a:pt x="10576560" y="347980"/>
                    <a:pt x="10571480" y="347980"/>
                  </a:cubicBezTo>
                  <a:cubicBezTo>
                    <a:pt x="10561320" y="350520"/>
                    <a:pt x="10521950" y="363220"/>
                    <a:pt x="10521950" y="363220"/>
                  </a:cubicBezTo>
                </a:path>
              </a:pathLst>
            </a:custGeom>
            <a:solidFill>
              <a:srgbClr val="FEC458"/>
            </a:solidFill>
            <a:ln cap="sq">
              <a:noFill/>
              <a:prstDash val="solid"/>
              <a:miter/>
            </a:ln>
          </p:spPr>
        </p:sp>
      </p:grpSp>
      <p:sp>
        <p:nvSpPr>
          <p:cNvPr name="AutoShape 7" id="7"/>
          <p:cNvSpPr/>
          <p:nvPr/>
        </p:nvSpPr>
        <p:spPr>
          <a:xfrm flipV="true">
            <a:off x="0" y="1038225"/>
            <a:ext cx="18288000" cy="0"/>
          </a:xfrm>
          <a:prstGeom prst="line">
            <a:avLst/>
          </a:prstGeom>
          <a:ln cap="rnd" w="19050">
            <a:solidFill>
              <a:srgbClr val="F46530"/>
            </a:solidFill>
            <a:prstDash val="solid"/>
            <a:headEnd type="none" len="sm" w="sm"/>
            <a:tailEnd type="none" len="sm" w="sm"/>
          </a:ln>
        </p:spPr>
      </p:sp>
      <p:sp>
        <p:nvSpPr>
          <p:cNvPr name="Freeform 8" id="8"/>
          <p:cNvSpPr/>
          <p:nvPr/>
        </p:nvSpPr>
        <p:spPr>
          <a:xfrm flipH="false" flipV="false" rot="-7559506">
            <a:off x="-2547371" y="5432282"/>
            <a:ext cx="5802282" cy="5802282"/>
          </a:xfrm>
          <a:custGeom>
            <a:avLst/>
            <a:gdLst/>
            <a:ahLst/>
            <a:cxnLst/>
            <a:rect r="r" b="b" t="t" l="l"/>
            <a:pathLst>
              <a:path h="5802282" w="5802282">
                <a:moveTo>
                  <a:pt x="0" y="0"/>
                </a:moveTo>
                <a:lnTo>
                  <a:pt x="5802282" y="0"/>
                </a:lnTo>
                <a:lnTo>
                  <a:pt x="5802282" y="5802281"/>
                </a:lnTo>
                <a:lnTo>
                  <a:pt x="0" y="5802281"/>
                </a:lnTo>
                <a:lnTo>
                  <a:pt x="0" y="0"/>
                </a:lnTo>
                <a:close/>
              </a:path>
            </a:pathLst>
          </a:custGeom>
          <a:blipFill>
            <a:blip r:embed="rId3"/>
            <a:stretch>
              <a:fillRect l="0" t="0" r="0" b="0"/>
            </a:stretch>
          </a:blipFill>
        </p:spPr>
      </p:sp>
      <p:sp>
        <p:nvSpPr>
          <p:cNvPr name="TextBox 9" id="9"/>
          <p:cNvSpPr txBox="true"/>
          <p:nvPr/>
        </p:nvSpPr>
        <p:spPr>
          <a:xfrm rot="0">
            <a:off x="5535327" y="7901940"/>
            <a:ext cx="9930522" cy="91440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adley"/>
                <a:ea typeface="Radley"/>
                <a:cs typeface="Radley"/>
                <a:sym typeface="Radley"/>
              </a:rPr>
              <a:t>Output: Insurance Price Predicticion + Classification</a:t>
            </a:r>
          </a:p>
          <a:p>
            <a:pPr algn="ctr">
              <a:lnSpc>
                <a:spcPts val="3600"/>
              </a:lnSpc>
              <a:spcBef>
                <a:spcPct val="0"/>
              </a:spcBef>
            </a:pPr>
            <a:r>
              <a:rPr lang="en-US" sz="3000">
                <a:solidFill>
                  <a:srgbClr val="FFFFFF"/>
                </a:solidFill>
                <a:latin typeface="Radley"/>
                <a:ea typeface="Radley"/>
                <a:cs typeface="Radley"/>
                <a:sym typeface="Radley"/>
              </a:rPr>
              <a:t>(High/Low Spender)</a:t>
            </a:r>
          </a:p>
        </p:txBody>
      </p:sp>
      <p:sp>
        <p:nvSpPr>
          <p:cNvPr name="TextBox 10" id="10"/>
          <p:cNvSpPr txBox="true"/>
          <p:nvPr/>
        </p:nvSpPr>
        <p:spPr>
          <a:xfrm rot="0">
            <a:off x="353770" y="381000"/>
            <a:ext cx="5245268" cy="647700"/>
          </a:xfrm>
          <a:prstGeom prst="rect">
            <a:avLst/>
          </a:prstGeom>
        </p:spPr>
        <p:txBody>
          <a:bodyPr anchor="t" rtlCol="false" tIns="0" lIns="0" bIns="0" rIns="0">
            <a:spAutoFit/>
          </a:bodyPr>
          <a:lstStyle/>
          <a:p>
            <a:pPr algn="ctr">
              <a:lnSpc>
                <a:spcPts val="5159"/>
              </a:lnSpc>
              <a:spcBef>
                <a:spcPct val="0"/>
              </a:spcBef>
            </a:pPr>
            <a:r>
              <a:rPr lang="en-US" b="true" sz="4299">
                <a:solidFill>
                  <a:srgbClr val="000000"/>
                </a:solidFill>
                <a:latin typeface="DM Sans Bold"/>
                <a:ea typeface="DM Sans Bold"/>
                <a:cs typeface="DM Sans Bold"/>
                <a:sym typeface="DM Sans Bold"/>
              </a:rPr>
              <a:t>Project Workflow</a:t>
            </a:r>
          </a:p>
        </p:txBody>
      </p:sp>
      <p:sp>
        <p:nvSpPr>
          <p:cNvPr name="Freeform 11" id="11"/>
          <p:cNvSpPr/>
          <p:nvPr/>
        </p:nvSpPr>
        <p:spPr>
          <a:xfrm flipH="false" flipV="false" rot="-10800000">
            <a:off x="16544018" y="0"/>
            <a:ext cx="1743982" cy="1235012"/>
          </a:xfrm>
          <a:custGeom>
            <a:avLst/>
            <a:gdLst/>
            <a:ahLst/>
            <a:cxnLst/>
            <a:rect r="r" b="b" t="t" l="l"/>
            <a:pathLst>
              <a:path h="1235012" w="1743982">
                <a:moveTo>
                  <a:pt x="0" y="0"/>
                </a:moveTo>
                <a:lnTo>
                  <a:pt x="1743982" y="0"/>
                </a:lnTo>
                <a:lnTo>
                  <a:pt x="1743982" y="1235012"/>
                </a:lnTo>
                <a:lnTo>
                  <a:pt x="0" y="1235012"/>
                </a:lnTo>
                <a:lnTo>
                  <a:pt x="0" y="0"/>
                </a:lnTo>
                <a:close/>
              </a:path>
            </a:pathLst>
          </a:custGeom>
          <a:blipFill>
            <a:blip r:embed="rId4"/>
            <a:stretch>
              <a:fillRect l="0" t="-20605" r="0" b="-20605"/>
            </a:stretch>
          </a:blipFill>
        </p:spPr>
      </p:sp>
      <p:grpSp>
        <p:nvGrpSpPr>
          <p:cNvPr name="Group 12" id="12"/>
          <p:cNvGrpSpPr/>
          <p:nvPr/>
        </p:nvGrpSpPr>
        <p:grpSpPr>
          <a:xfrm rot="0">
            <a:off x="6815138" y="9238298"/>
            <a:ext cx="2934652" cy="303847"/>
            <a:chOff x="0" y="0"/>
            <a:chExt cx="3912870" cy="405130"/>
          </a:xfrm>
        </p:grpSpPr>
        <p:sp>
          <p:nvSpPr>
            <p:cNvPr name="Freeform 13" id="13"/>
            <p:cNvSpPr/>
            <p:nvPr/>
          </p:nvSpPr>
          <p:spPr>
            <a:xfrm flipH="false" flipV="false" rot="0">
              <a:off x="50800" y="22860"/>
              <a:ext cx="3813810" cy="351790"/>
            </a:xfrm>
            <a:custGeom>
              <a:avLst/>
              <a:gdLst/>
              <a:ahLst/>
              <a:cxnLst/>
              <a:rect r="r" b="b" t="t" l="l"/>
              <a:pathLst>
                <a:path h="351790" w="3813810">
                  <a:moveTo>
                    <a:pt x="64770" y="55880"/>
                  </a:moveTo>
                  <a:cubicBezTo>
                    <a:pt x="1304290" y="22860"/>
                    <a:pt x="1734820" y="0"/>
                    <a:pt x="2112010" y="27940"/>
                  </a:cubicBezTo>
                  <a:cubicBezTo>
                    <a:pt x="2466340" y="54610"/>
                    <a:pt x="2840990" y="157480"/>
                    <a:pt x="3143250" y="184150"/>
                  </a:cubicBezTo>
                  <a:cubicBezTo>
                    <a:pt x="3375660" y="204470"/>
                    <a:pt x="3689350" y="172720"/>
                    <a:pt x="3766820" y="200660"/>
                  </a:cubicBezTo>
                  <a:cubicBezTo>
                    <a:pt x="3787140" y="207010"/>
                    <a:pt x="3793490" y="214630"/>
                    <a:pt x="3799840" y="226060"/>
                  </a:cubicBezTo>
                  <a:cubicBezTo>
                    <a:pt x="3807460" y="237490"/>
                    <a:pt x="3813810" y="252730"/>
                    <a:pt x="3811270" y="267970"/>
                  </a:cubicBezTo>
                  <a:cubicBezTo>
                    <a:pt x="3808730" y="284480"/>
                    <a:pt x="3793490" y="311150"/>
                    <a:pt x="3779520" y="321310"/>
                  </a:cubicBezTo>
                  <a:cubicBezTo>
                    <a:pt x="3768090" y="328930"/>
                    <a:pt x="3751580" y="332740"/>
                    <a:pt x="3737610" y="330200"/>
                  </a:cubicBezTo>
                  <a:cubicBezTo>
                    <a:pt x="3721100" y="326390"/>
                    <a:pt x="3695700" y="309880"/>
                    <a:pt x="3685540" y="294640"/>
                  </a:cubicBezTo>
                  <a:cubicBezTo>
                    <a:pt x="3677920" y="283210"/>
                    <a:pt x="3675380" y="266700"/>
                    <a:pt x="3679190" y="252730"/>
                  </a:cubicBezTo>
                  <a:cubicBezTo>
                    <a:pt x="3683000" y="236220"/>
                    <a:pt x="3702050" y="210820"/>
                    <a:pt x="3717290" y="203200"/>
                  </a:cubicBezTo>
                  <a:cubicBezTo>
                    <a:pt x="3729990" y="195580"/>
                    <a:pt x="3746500" y="195580"/>
                    <a:pt x="3759200" y="198120"/>
                  </a:cubicBezTo>
                  <a:cubicBezTo>
                    <a:pt x="3773170" y="201930"/>
                    <a:pt x="3787140" y="210820"/>
                    <a:pt x="3796030" y="220980"/>
                  </a:cubicBezTo>
                  <a:cubicBezTo>
                    <a:pt x="3804920" y="231140"/>
                    <a:pt x="3811270" y="246380"/>
                    <a:pt x="3811270" y="260350"/>
                  </a:cubicBezTo>
                  <a:cubicBezTo>
                    <a:pt x="3812540" y="274320"/>
                    <a:pt x="3808730" y="290830"/>
                    <a:pt x="3799840" y="300990"/>
                  </a:cubicBezTo>
                  <a:cubicBezTo>
                    <a:pt x="3789680" y="314960"/>
                    <a:pt x="3774440" y="323850"/>
                    <a:pt x="3745230" y="330200"/>
                  </a:cubicBezTo>
                  <a:cubicBezTo>
                    <a:pt x="3649980" y="351790"/>
                    <a:pt x="3354070" y="322580"/>
                    <a:pt x="3121660" y="302260"/>
                  </a:cubicBezTo>
                  <a:cubicBezTo>
                    <a:pt x="2825750" y="275590"/>
                    <a:pt x="2481580" y="193040"/>
                    <a:pt x="2110740" y="167640"/>
                  </a:cubicBezTo>
                  <a:cubicBezTo>
                    <a:pt x="1662430" y="137160"/>
                    <a:pt x="996950" y="152400"/>
                    <a:pt x="618490" y="162560"/>
                  </a:cubicBezTo>
                  <a:cubicBezTo>
                    <a:pt x="387350" y="168910"/>
                    <a:pt x="139700" y="213360"/>
                    <a:pt x="59690" y="194310"/>
                  </a:cubicBezTo>
                  <a:cubicBezTo>
                    <a:pt x="35560" y="189230"/>
                    <a:pt x="25400" y="181610"/>
                    <a:pt x="16510" y="170180"/>
                  </a:cubicBezTo>
                  <a:cubicBezTo>
                    <a:pt x="6350" y="157480"/>
                    <a:pt x="0" y="138430"/>
                    <a:pt x="0" y="121920"/>
                  </a:cubicBezTo>
                  <a:cubicBezTo>
                    <a:pt x="1270" y="106680"/>
                    <a:pt x="8890" y="87630"/>
                    <a:pt x="20320" y="76200"/>
                  </a:cubicBezTo>
                  <a:cubicBezTo>
                    <a:pt x="30480" y="66040"/>
                    <a:pt x="64770" y="55880"/>
                    <a:pt x="64770" y="55880"/>
                  </a:cubicBezTo>
                </a:path>
              </a:pathLst>
            </a:custGeom>
            <a:solidFill>
              <a:srgbClr val="F95A5E"/>
            </a:solidFill>
            <a:ln cap="sq">
              <a:noFill/>
              <a:prstDash val="solid"/>
              <a:miter/>
            </a:ln>
          </p:spPr>
        </p:sp>
      </p:grpSp>
      <p:grpSp>
        <p:nvGrpSpPr>
          <p:cNvPr name="Group 14" id="14"/>
          <p:cNvGrpSpPr/>
          <p:nvPr/>
        </p:nvGrpSpPr>
        <p:grpSpPr>
          <a:xfrm rot="0">
            <a:off x="6704647" y="9061132"/>
            <a:ext cx="5487353" cy="558165"/>
            <a:chOff x="0" y="0"/>
            <a:chExt cx="7316470" cy="744220"/>
          </a:xfrm>
        </p:grpSpPr>
        <p:sp>
          <p:nvSpPr>
            <p:cNvPr name="Freeform 15" id="15"/>
            <p:cNvSpPr/>
            <p:nvPr/>
          </p:nvSpPr>
          <p:spPr>
            <a:xfrm flipH="false" flipV="false" rot="0">
              <a:off x="41910" y="45720"/>
              <a:ext cx="7225030" cy="654050"/>
            </a:xfrm>
            <a:custGeom>
              <a:avLst/>
              <a:gdLst/>
              <a:ahLst/>
              <a:cxnLst/>
              <a:rect r="r" b="b" t="t" l="l"/>
              <a:pathLst>
                <a:path h="654050" w="7225030">
                  <a:moveTo>
                    <a:pt x="219710" y="347980"/>
                  </a:moveTo>
                  <a:cubicBezTo>
                    <a:pt x="2112010" y="473710"/>
                    <a:pt x="2623820" y="483870"/>
                    <a:pt x="3111500" y="490220"/>
                  </a:cubicBezTo>
                  <a:cubicBezTo>
                    <a:pt x="3581400" y="497840"/>
                    <a:pt x="4033520" y="505460"/>
                    <a:pt x="4497070" y="492760"/>
                  </a:cubicBezTo>
                  <a:cubicBezTo>
                    <a:pt x="4963160" y="480060"/>
                    <a:pt x="5478780" y="427990"/>
                    <a:pt x="5900420" y="415290"/>
                  </a:cubicBezTo>
                  <a:cubicBezTo>
                    <a:pt x="6245860" y="405130"/>
                    <a:pt x="6642100" y="440690"/>
                    <a:pt x="6845300" y="411480"/>
                  </a:cubicBezTo>
                  <a:cubicBezTo>
                    <a:pt x="6944360" y="397510"/>
                    <a:pt x="7009130" y="370840"/>
                    <a:pt x="7062470" y="349250"/>
                  </a:cubicBezTo>
                  <a:cubicBezTo>
                    <a:pt x="7098030" y="335280"/>
                    <a:pt x="7123430" y="309880"/>
                    <a:pt x="7145020" y="306070"/>
                  </a:cubicBezTo>
                  <a:cubicBezTo>
                    <a:pt x="7158990" y="304800"/>
                    <a:pt x="7169150" y="307340"/>
                    <a:pt x="7180580" y="312420"/>
                  </a:cubicBezTo>
                  <a:cubicBezTo>
                    <a:pt x="7193280" y="320040"/>
                    <a:pt x="7211060" y="334010"/>
                    <a:pt x="7217410" y="350520"/>
                  </a:cubicBezTo>
                  <a:cubicBezTo>
                    <a:pt x="7223760" y="368300"/>
                    <a:pt x="7219950" y="402590"/>
                    <a:pt x="7213600" y="419100"/>
                  </a:cubicBezTo>
                  <a:cubicBezTo>
                    <a:pt x="7208520" y="430530"/>
                    <a:pt x="7200900" y="438150"/>
                    <a:pt x="7188200" y="444500"/>
                  </a:cubicBezTo>
                  <a:cubicBezTo>
                    <a:pt x="7164070" y="454660"/>
                    <a:pt x="7124700" y="449580"/>
                    <a:pt x="7071360" y="452120"/>
                  </a:cubicBezTo>
                  <a:cubicBezTo>
                    <a:pt x="6953250" y="459740"/>
                    <a:pt x="6700520" y="476250"/>
                    <a:pt x="6503670" y="483870"/>
                  </a:cubicBezTo>
                  <a:cubicBezTo>
                    <a:pt x="6290310" y="490220"/>
                    <a:pt x="5914390" y="520700"/>
                    <a:pt x="5839460" y="494030"/>
                  </a:cubicBezTo>
                  <a:cubicBezTo>
                    <a:pt x="5821680" y="487680"/>
                    <a:pt x="5817870" y="480060"/>
                    <a:pt x="5810250" y="469900"/>
                  </a:cubicBezTo>
                  <a:cubicBezTo>
                    <a:pt x="5801360" y="455930"/>
                    <a:pt x="5795010" y="430530"/>
                    <a:pt x="5796280" y="415290"/>
                  </a:cubicBezTo>
                  <a:cubicBezTo>
                    <a:pt x="5796280" y="401320"/>
                    <a:pt x="5800090" y="389890"/>
                    <a:pt x="5808980" y="378460"/>
                  </a:cubicBezTo>
                  <a:cubicBezTo>
                    <a:pt x="5817870" y="365760"/>
                    <a:pt x="5829300" y="355600"/>
                    <a:pt x="5854700" y="345440"/>
                  </a:cubicBezTo>
                  <a:cubicBezTo>
                    <a:pt x="5920740" y="320040"/>
                    <a:pt x="6121400" y="325120"/>
                    <a:pt x="6257290" y="304800"/>
                  </a:cubicBezTo>
                  <a:cubicBezTo>
                    <a:pt x="6400800" y="284480"/>
                    <a:pt x="6623050" y="215900"/>
                    <a:pt x="6695440" y="224790"/>
                  </a:cubicBezTo>
                  <a:cubicBezTo>
                    <a:pt x="6719570" y="227330"/>
                    <a:pt x="6732270" y="233680"/>
                    <a:pt x="6743700" y="243840"/>
                  </a:cubicBezTo>
                  <a:cubicBezTo>
                    <a:pt x="6755130" y="255270"/>
                    <a:pt x="6765290" y="275590"/>
                    <a:pt x="6766560" y="292100"/>
                  </a:cubicBezTo>
                  <a:cubicBezTo>
                    <a:pt x="6767830" y="307340"/>
                    <a:pt x="6761480" y="328930"/>
                    <a:pt x="6751320" y="341630"/>
                  </a:cubicBezTo>
                  <a:cubicBezTo>
                    <a:pt x="6742430" y="354330"/>
                    <a:pt x="6734810" y="361950"/>
                    <a:pt x="6708140" y="369570"/>
                  </a:cubicBezTo>
                  <a:cubicBezTo>
                    <a:pt x="6582410" y="408940"/>
                    <a:pt x="5824220" y="410210"/>
                    <a:pt x="5535930" y="405130"/>
                  </a:cubicBezTo>
                  <a:cubicBezTo>
                    <a:pt x="5367020" y="402590"/>
                    <a:pt x="5193030" y="398780"/>
                    <a:pt x="5135880" y="379730"/>
                  </a:cubicBezTo>
                  <a:cubicBezTo>
                    <a:pt x="5118100" y="374650"/>
                    <a:pt x="5113020" y="370840"/>
                    <a:pt x="5105400" y="360680"/>
                  </a:cubicBezTo>
                  <a:cubicBezTo>
                    <a:pt x="5095240" y="349250"/>
                    <a:pt x="5085080" y="326390"/>
                    <a:pt x="5083810" y="311150"/>
                  </a:cubicBezTo>
                  <a:cubicBezTo>
                    <a:pt x="5082540" y="298450"/>
                    <a:pt x="5085080" y="285750"/>
                    <a:pt x="5091430" y="274320"/>
                  </a:cubicBezTo>
                  <a:cubicBezTo>
                    <a:pt x="5099050" y="261620"/>
                    <a:pt x="5106670" y="250190"/>
                    <a:pt x="5130800" y="237490"/>
                  </a:cubicBezTo>
                  <a:cubicBezTo>
                    <a:pt x="5217160" y="193040"/>
                    <a:pt x="5656580" y="124460"/>
                    <a:pt x="5824220" y="107950"/>
                  </a:cubicBezTo>
                  <a:cubicBezTo>
                    <a:pt x="5916930" y="99060"/>
                    <a:pt x="5998210" y="97790"/>
                    <a:pt x="6045200" y="106680"/>
                  </a:cubicBezTo>
                  <a:cubicBezTo>
                    <a:pt x="6066790" y="110490"/>
                    <a:pt x="6080760" y="114300"/>
                    <a:pt x="6093460" y="124460"/>
                  </a:cubicBezTo>
                  <a:cubicBezTo>
                    <a:pt x="6104890" y="134620"/>
                    <a:pt x="6115050" y="153670"/>
                    <a:pt x="6117590" y="170180"/>
                  </a:cubicBezTo>
                  <a:cubicBezTo>
                    <a:pt x="6118860" y="185420"/>
                    <a:pt x="6113780" y="207010"/>
                    <a:pt x="6104890" y="219710"/>
                  </a:cubicBezTo>
                  <a:cubicBezTo>
                    <a:pt x="6096000" y="233680"/>
                    <a:pt x="6085840" y="241300"/>
                    <a:pt x="6062980" y="248920"/>
                  </a:cubicBezTo>
                  <a:cubicBezTo>
                    <a:pt x="5986780" y="275590"/>
                    <a:pt x="5741670" y="260350"/>
                    <a:pt x="5544820" y="278130"/>
                  </a:cubicBezTo>
                  <a:cubicBezTo>
                    <a:pt x="5281930" y="300990"/>
                    <a:pt x="4845050" y="374650"/>
                    <a:pt x="4624070" y="392430"/>
                  </a:cubicBezTo>
                  <a:cubicBezTo>
                    <a:pt x="4499610" y="402590"/>
                    <a:pt x="4382770" y="422910"/>
                    <a:pt x="4333240" y="402590"/>
                  </a:cubicBezTo>
                  <a:cubicBezTo>
                    <a:pt x="4310380" y="393700"/>
                    <a:pt x="4300220" y="375920"/>
                    <a:pt x="4293870" y="360680"/>
                  </a:cubicBezTo>
                  <a:cubicBezTo>
                    <a:pt x="4287520" y="349250"/>
                    <a:pt x="4284980" y="336550"/>
                    <a:pt x="4287520" y="322580"/>
                  </a:cubicBezTo>
                  <a:cubicBezTo>
                    <a:pt x="4290060" y="306070"/>
                    <a:pt x="4298950" y="283210"/>
                    <a:pt x="4311650" y="270510"/>
                  </a:cubicBezTo>
                  <a:cubicBezTo>
                    <a:pt x="4324350" y="259080"/>
                    <a:pt x="4339590" y="252730"/>
                    <a:pt x="4364990" y="248920"/>
                  </a:cubicBezTo>
                  <a:cubicBezTo>
                    <a:pt x="4424680" y="238760"/>
                    <a:pt x="4551680" y="265430"/>
                    <a:pt x="4677410" y="267970"/>
                  </a:cubicBezTo>
                  <a:cubicBezTo>
                    <a:pt x="4872990" y="270510"/>
                    <a:pt x="5327650" y="218440"/>
                    <a:pt x="5422900" y="246380"/>
                  </a:cubicBezTo>
                  <a:cubicBezTo>
                    <a:pt x="5448300" y="254000"/>
                    <a:pt x="5455920" y="262890"/>
                    <a:pt x="5466080" y="275590"/>
                  </a:cubicBezTo>
                  <a:cubicBezTo>
                    <a:pt x="5474970" y="289560"/>
                    <a:pt x="5480050" y="311150"/>
                    <a:pt x="5478780" y="326390"/>
                  </a:cubicBezTo>
                  <a:cubicBezTo>
                    <a:pt x="5476240" y="342900"/>
                    <a:pt x="5464810" y="363220"/>
                    <a:pt x="5454650" y="373380"/>
                  </a:cubicBezTo>
                  <a:cubicBezTo>
                    <a:pt x="5445760" y="382270"/>
                    <a:pt x="5439410" y="384810"/>
                    <a:pt x="5422900" y="389890"/>
                  </a:cubicBezTo>
                  <a:cubicBezTo>
                    <a:pt x="5372100" y="407670"/>
                    <a:pt x="5201920" y="424180"/>
                    <a:pt x="5099050" y="448310"/>
                  </a:cubicBezTo>
                  <a:cubicBezTo>
                    <a:pt x="5005070" y="469900"/>
                    <a:pt x="4883150" y="523240"/>
                    <a:pt x="4829810" y="523240"/>
                  </a:cubicBezTo>
                  <a:cubicBezTo>
                    <a:pt x="4806950" y="523240"/>
                    <a:pt x="4792980" y="518160"/>
                    <a:pt x="4781550" y="510540"/>
                  </a:cubicBezTo>
                  <a:cubicBezTo>
                    <a:pt x="4771390" y="504190"/>
                    <a:pt x="4763770" y="496570"/>
                    <a:pt x="4759960" y="485140"/>
                  </a:cubicBezTo>
                  <a:cubicBezTo>
                    <a:pt x="4753610" y="468630"/>
                    <a:pt x="4753610" y="435610"/>
                    <a:pt x="4761230" y="419100"/>
                  </a:cubicBezTo>
                  <a:cubicBezTo>
                    <a:pt x="4768850" y="405130"/>
                    <a:pt x="4777740" y="394970"/>
                    <a:pt x="4799330" y="387350"/>
                  </a:cubicBezTo>
                  <a:cubicBezTo>
                    <a:pt x="4865370" y="361950"/>
                    <a:pt x="5173980" y="358140"/>
                    <a:pt x="5243830" y="378460"/>
                  </a:cubicBezTo>
                  <a:cubicBezTo>
                    <a:pt x="5266690" y="386080"/>
                    <a:pt x="5276850" y="397510"/>
                    <a:pt x="5287010" y="408940"/>
                  </a:cubicBezTo>
                  <a:cubicBezTo>
                    <a:pt x="5294630" y="419100"/>
                    <a:pt x="5298440" y="429260"/>
                    <a:pt x="5299710" y="441960"/>
                  </a:cubicBezTo>
                  <a:cubicBezTo>
                    <a:pt x="5299710" y="457200"/>
                    <a:pt x="5295900" y="480060"/>
                    <a:pt x="5287010" y="492760"/>
                  </a:cubicBezTo>
                  <a:cubicBezTo>
                    <a:pt x="5276850" y="506730"/>
                    <a:pt x="5266690" y="515620"/>
                    <a:pt x="5243830" y="523240"/>
                  </a:cubicBezTo>
                  <a:cubicBezTo>
                    <a:pt x="5179060" y="543560"/>
                    <a:pt x="4904740" y="543560"/>
                    <a:pt x="4846320" y="530860"/>
                  </a:cubicBezTo>
                  <a:cubicBezTo>
                    <a:pt x="4829810" y="527050"/>
                    <a:pt x="4823460" y="523240"/>
                    <a:pt x="4814570" y="514350"/>
                  </a:cubicBezTo>
                  <a:cubicBezTo>
                    <a:pt x="4803140" y="504190"/>
                    <a:pt x="4791710" y="483870"/>
                    <a:pt x="4789170" y="467360"/>
                  </a:cubicBezTo>
                  <a:cubicBezTo>
                    <a:pt x="4786630" y="450850"/>
                    <a:pt x="4792980" y="429260"/>
                    <a:pt x="4800600" y="416560"/>
                  </a:cubicBezTo>
                  <a:cubicBezTo>
                    <a:pt x="4806950" y="405130"/>
                    <a:pt x="4812030" y="400050"/>
                    <a:pt x="4827270" y="391160"/>
                  </a:cubicBezTo>
                  <a:cubicBezTo>
                    <a:pt x="4867910" y="369570"/>
                    <a:pt x="5016500" y="361950"/>
                    <a:pt x="5088890" y="325120"/>
                  </a:cubicBezTo>
                  <a:cubicBezTo>
                    <a:pt x="5152390" y="293370"/>
                    <a:pt x="5185410" y="233680"/>
                    <a:pt x="5245100" y="199390"/>
                  </a:cubicBezTo>
                  <a:cubicBezTo>
                    <a:pt x="5307330" y="162560"/>
                    <a:pt x="5387340" y="144780"/>
                    <a:pt x="5454650" y="114300"/>
                  </a:cubicBezTo>
                  <a:cubicBezTo>
                    <a:pt x="5519420" y="85090"/>
                    <a:pt x="5585460" y="38100"/>
                    <a:pt x="5638800" y="20320"/>
                  </a:cubicBezTo>
                  <a:cubicBezTo>
                    <a:pt x="5676900" y="8890"/>
                    <a:pt x="5695950" y="8890"/>
                    <a:pt x="5739130" y="5080"/>
                  </a:cubicBezTo>
                  <a:cubicBezTo>
                    <a:pt x="5821680" y="0"/>
                    <a:pt x="5976620" y="1270"/>
                    <a:pt x="6096000" y="8890"/>
                  </a:cubicBezTo>
                  <a:cubicBezTo>
                    <a:pt x="6216650" y="16510"/>
                    <a:pt x="6325870" y="31750"/>
                    <a:pt x="6456680" y="53340"/>
                  </a:cubicBezTo>
                  <a:cubicBezTo>
                    <a:pt x="6612890" y="78740"/>
                    <a:pt x="6855460" y="147320"/>
                    <a:pt x="6971030" y="160020"/>
                  </a:cubicBezTo>
                  <a:cubicBezTo>
                    <a:pt x="7026910" y="167640"/>
                    <a:pt x="7071360" y="156210"/>
                    <a:pt x="7100570" y="163830"/>
                  </a:cubicBezTo>
                  <a:cubicBezTo>
                    <a:pt x="7114540" y="167640"/>
                    <a:pt x="7123430" y="171450"/>
                    <a:pt x="7132320" y="180340"/>
                  </a:cubicBezTo>
                  <a:cubicBezTo>
                    <a:pt x="7142480" y="191770"/>
                    <a:pt x="7153910" y="213360"/>
                    <a:pt x="7156450" y="228600"/>
                  </a:cubicBezTo>
                  <a:cubicBezTo>
                    <a:pt x="7158990" y="241300"/>
                    <a:pt x="7156450" y="252730"/>
                    <a:pt x="7151370" y="264160"/>
                  </a:cubicBezTo>
                  <a:cubicBezTo>
                    <a:pt x="7145020" y="278130"/>
                    <a:pt x="7133590" y="293370"/>
                    <a:pt x="7115810" y="304800"/>
                  </a:cubicBezTo>
                  <a:cubicBezTo>
                    <a:pt x="7086600" y="322580"/>
                    <a:pt x="7044690" y="328930"/>
                    <a:pt x="6979920" y="342900"/>
                  </a:cubicBezTo>
                  <a:cubicBezTo>
                    <a:pt x="6827520" y="377190"/>
                    <a:pt x="6471920" y="443230"/>
                    <a:pt x="6200140" y="473710"/>
                  </a:cubicBezTo>
                  <a:cubicBezTo>
                    <a:pt x="5906770" y="505460"/>
                    <a:pt x="5579110" y="516890"/>
                    <a:pt x="5280660" y="521970"/>
                  </a:cubicBezTo>
                  <a:cubicBezTo>
                    <a:pt x="4994910" y="527050"/>
                    <a:pt x="4733290" y="518160"/>
                    <a:pt x="4445000" y="509270"/>
                  </a:cubicBezTo>
                  <a:cubicBezTo>
                    <a:pt x="4138930" y="500380"/>
                    <a:pt x="3608070" y="502920"/>
                    <a:pt x="3495040" y="464820"/>
                  </a:cubicBezTo>
                  <a:cubicBezTo>
                    <a:pt x="3468370" y="455930"/>
                    <a:pt x="3459480" y="447040"/>
                    <a:pt x="3449320" y="433070"/>
                  </a:cubicBezTo>
                  <a:cubicBezTo>
                    <a:pt x="3439160" y="417830"/>
                    <a:pt x="3435350" y="394970"/>
                    <a:pt x="3435350" y="378460"/>
                  </a:cubicBezTo>
                  <a:cubicBezTo>
                    <a:pt x="3436620" y="364490"/>
                    <a:pt x="3441700" y="353060"/>
                    <a:pt x="3449320" y="342900"/>
                  </a:cubicBezTo>
                  <a:cubicBezTo>
                    <a:pt x="3459480" y="330200"/>
                    <a:pt x="3468370" y="321310"/>
                    <a:pt x="3496310" y="311150"/>
                  </a:cubicBezTo>
                  <a:cubicBezTo>
                    <a:pt x="3600450" y="273050"/>
                    <a:pt x="4055110" y="259080"/>
                    <a:pt x="4321810" y="226060"/>
                  </a:cubicBezTo>
                  <a:cubicBezTo>
                    <a:pt x="4572000" y="194310"/>
                    <a:pt x="4946650" y="109220"/>
                    <a:pt x="5049520" y="116840"/>
                  </a:cubicBezTo>
                  <a:cubicBezTo>
                    <a:pt x="5077460" y="119380"/>
                    <a:pt x="5088890" y="123190"/>
                    <a:pt x="5102860" y="134620"/>
                  </a:cubicBezTo>
                  <a:cubicBezTo>
                    <a:pt x="5115560" y="144780"/>
                    <a:pt x="5129530" y="163830"/>
                    <a:pt x="5130800" y="182880"/>
                  </a:cubicBezTo>
                  <a:cubicBezTo>
                    <a:pt x="5133340" y="203200"/>
                    <a:pt x="5123180" y="236220"/>
                    <a:pt x="5109210" y="251460"/>
                  </a:cubicBezTo>
                  <a:cubicBezTo>
                    <a:pt x="5096510" y="265430"/>
                    <a:pt x="5085080" y="269240"/>
                    <a:pt x="5057140" y="274320"/>
                  </a:cubicBezTo>
                  <a:cubicBezTo>
                    <a:pt x="4969510" y="292100"/>
                    <a:pt x="4659630" y="262890"/>
                    <a:pt x="4470400" y="266700"/>
                  </a:cubicBezTo>
                  <a:cubicBezTo>
                    <a:pt x="4293870" y="271780"/>
                    <a:pt x="4152900" y="293370"/>
                    <a:pt x="3957320" y="299720"/>
                  </a:cubicBezTo>
                  <a:cubicBezTo>
                    <a:pt x="3698240" y="308610"/>
                    <a:pt x="3432810" y="304800"/>
                    <a:pt x="3053080" y="302260"/>
                  </a:cubicBezTo>
                  <a:cubicBezTo>
                    <a:pt x="2406650" y="297180"/>
                    <a:pt x="855980" y="279400"/>
                    <a:pt x="431800" y="261620"/>
                  </a:cubicBezTo>
                  <a:cubicBezTo>
                    <a:pt x="295910" y="256540"/>
                    <a:pt x="200660" y="205740"/>
                    <a:pt x="162560" y="243840"/>
                  </a:cubicBezTo>
                  <a:cubicBezTo>
                    <a:pt x="130810" y="274320"/>
                    <a:pt x="144780" y="401320"/>
                    <a:pt x="170180" y="421640"/>
                  </a:cubicBezTo>
                  <a:cubicBezTo>
                    <a:pt x="189230" y="436880"/>
                    <a:pt x="257810" y="420370"/>
                    <a:pt x="264160" y="403860"/>
                  </a:cubicBezTo>
                  <a:cubicBezTo>
                    <a:pt x="271780" y="389890"/>
                    <a:pt x="236220" y="364490"/>
                    <a:pt x="226060" y="335280"/>
                  </a:cubicBezTo>
                  <a:cubicBezTo>
                    <a:pt x="212090" y="294640"/>
                    <a:pt x="195580" y="214630"/>
                    <a:pt x="203200" y="176530"/>
                  </a:cubicBezTo>
                  <a:cubicBezTo>
                    <a:pt x="207010" y="152400"/>
                    <a:pt x="218440" y="134620"/>
                    <a:pt x="232410" y="123190"/>
                  </a:cubicBezTo>
                  <a:cubicBezTo>
                    <a:pt x="247650" y="110490"/>
                    <a:pt x="273050" y="104140"/>
                    <a:pt x="290830" y="102870"/>
                  </a:cubicBezTo>
                  <a:cubicBezTo>
                    <a:pt x="304800" y="102870"/>
                    <a:pt x="317500" y="106680"/>
                    <a:pt x="330200" y="114300"/>
                  </a:cubicBezTo>
                  <a:cubicBezTo>
                    <a:pt x="344170" y="123190"/>
                    <a:pt x="359410" y="135890"/>
                    <a:pt x="368300" y="160020"/>
                  </a:cubicBezTo>
                  <a:cubicBezTo>
                    <a:pt x="388620" y="213360"/>
                    <a:pt x="358140" y="444500"/>
                    <a:pt x="373380" y="448310"/>
                  </a:cubicBezTo>
                  <a:cubicBezTo>
                    <a:pt x="382270" y="450850"/>
                    <a:pt x="381000" y="393700"/>
                    <a:pt x="410210" y="374650"/>
                  </a:cubicBezTo>
                  <a:cubicBezTo>
                    <a:pt x="494030" y="322580"/>
                    <a:pt x="820420" y="354330"/>
                    <a:pt x="1083310" y="363220"/>
                  </a:cubicBezTo>
                  <a:cubicBezTo>
                    <a:pt x="1455420" y="377190"/>
                    <a:pt x="2120900" y="466090"/>
                    <a:pt x="2434590" y="486410"/>
                  </a:cubicBezTo>
                  <a:cubicBezTo>
                    <a:pt x="2602230" y="497840"/>
                    <a:pt x="2674620" y="499110"/>
                    <a:pt x="2819400" y="501650"/>
                  </a:cubicBezTo>
                  <a:cubicBezTo>
                    <a:pt x="3009900" y="504190"/>
                    <a:pt x="3366770" y="505460"/>
                    <a:pt x="3479800" y="499110"/>
                  </a:cubicBezTo>
                  <a:cubicBezTo>
                    <a:pt x="3519170" y="497840"/>
                    <a:pt x="3531870" y="499110"/>
                    <a:pt x="3558540" y="492760"/>
                  </a:cubicBezTo>
                  <a:cubicBezTo>
                    <a:pt x="3589020" y="486410"/>
                    <a:pt x="3634740" y="480060"/>
                    <a:pt x="3652520" y="459740"/>
                  </a:cubicBezTo>
                  <a:cubicBezTo>
                    <a:pt x="3669030" y="440690"/>
                    <a:pt x="3674110" y="383540"/>
                    <a:pt x="3667760" y="379730"/>
                  </a:cubicBezTo>
                  <a:cubicBezTo>
                    <a:pt x="3660140" y="375920"/>
                    <a:pt x="3643630" y="421640"/>
                    <a:pt x="3610610" y="435610"/>
                  </a:cubicBezTo>
                  <a:cubicBezTo>
                    <a:pt x="3526790" y="473710"/>
                    <a:pt x="3169920" y="491490"/>
                    <a:pt x="3075940" y="472440"/>
                  </a:cubicBezTo>
                  <a:cubicBezTo>
                    <a:pt x="3040380" y="464820"/>
                    <a:pt x="3018790" y="455930"/>
                    <a:pt x="3006090" y="436880"/>
                  </a:cubicBezTo>
                  <a:cubicBezTo>
                    <a:pt x="2992120" y="417830"/>
                    <a:pt x="2988310" y="379730"/>
                    <a:pt x="2995930" y="358140"/>
                  </a:cubicBezTo>
                  <a:cubicBezTo>
                    <a:pt x="3004820" y="336550"/>
                    <a:pt x="3032760" y="311150"/>
                    <a:pt x="3055620" y="306070"/>
                  </a:cubicBezTo>
                  <a:cubicBezTo>
                    <a:pt x="3078480" y="300990"/>
                    <a:pt x="3115310" y="312420"/>
                    <a:pt x="3131820" y="325120"/>
                  </a:cubicBezTo>
                  <a:cubicBezTo>
                    <a:pt x="3145790" y="336550"/>
                    <a:pt x="3154680" y="355600"/>
                    <a:pt x="3158490" y="373380"/>
                  </a:cubicBezTo>
                  <a:cubicBezTo>
                    <a:pt x="3161030" y="389890"/>
                    <a:pt x="3159760" y="411480"/>
                    <a:pt x="3150870" y="426720"/>
                  </a:cubicBezTo>
                  <a:cubicBezTo>
                    <a:pt x="3138170" y="444500"/>
                    <a:pt x="3108960" y="468630"/>
                    <a:pt x="3086100" y="472440"/>
                  </a:cubicBezTo>
                  <a:cubicBezTo>
                    <a:pt x="3061970" y="474980"/>
                    <a:pt x="3026410" y="461010"/>
                    <a:pt x="3011170" y="443230"/>
                  </a:cubicBezTo>
                  <a:cubicBezTo>
                    <a:pt x="2995930" y="426720"/>
                    <a:pt x="2987040" y="389890"/>
                    <a:pt x="2993390" y="367030"/>
                  </a:cubicBezTo>
                  <a:cubicBezTo>
                    <a:pt x="2998470" y="344170"/>
                    <a:pt x="3014980" y="323850"/>
                    <a:pt x="3046730" y="308610"/>
                  </a:cubicBezTo>
                  <a:cubicBezTo>
                    <a:pt x="3124200" y="270510"/>
                    <a:pt x="3401060" y="274320"/>
                    <a:pt x="3522980" y="270510"/>
                  </a:cubicBezTo>
                  <a:cubicBezTo>
                    <a:pt x="3599180" y="267970"/>
                    <a:pt x="3658870" y="260350"/>
                    <a:pt x="3709670" y="273050"/>
                  </a:cubicBezTo>
                  <a:cubicBezTo>
                    <a:pt x="3747770" y="283210"/>
                    <a:pt x="3784600" y="299720"/>
                    <a:pt x="3804920" y="323850"/>
                  </a:cubicBezTo>
                  <a:cubicBezTo>
                    <a:pt x="3821430" y="344170"/>
                    <a:pt x="3825240" y="373380"/>
                    <a:pt x="3829050" y="401320"/>
                  </a:cubicBezTo>
                  <a:cubicBezTo>
                    <a:pt x="3834130" y="434340"/>
                    <a:pt x="3836670" y="477520"/>
                    <a:pt x="3823970" y="509270"/>
                  </a:cubicBezTo>
                  <a:cubicBezTo>
                    <a:pt x="3812540" y="541020"/>
                    <a:pt x="3788410" y="570230"/>
                    <a:pt x="3756660" y="591820"/>
                  </a:cubicBezTo>
                  <a:cubicBezTo>
                    <a:pt x="3716020" y="618490"/>
                    <a:pt x="3641090" y="632460"/>
                    <a:pt x="3591560" y="641350"/>
                  </a:cubicBezTo>
                  <a:cubicBezTo>
                    <a:pt x="3550920" y="648970"/>
                    <a:pt x="3533140" y="646430"/>
                    <a:pt x="3479800" y="647700"/>
                  </a:cubicBezTo>
                  <a:cubicBezTo>
                    <a:pt x="3341370" y="651510"/>
                    <a:pt x="2994660" y="654050"/>
                    <a:pt x="2735580" y="642620"/>
                  </a:cubicBezTo>
                  <a:cubicBezTo>
                    <a:pt x="2452370" y="629920"/>
                    <a:pt x="2129790" y="590550"/>
                    <a:pt x="1844040" y="571500"/>
                  </a:cubicBezTo>
                  <a:cubicBezTo>
                    <a:pt x="1581150" y="553720"/>
                    <a:pt x="1333500" y="530860"/>
                    <a:pt x="1083310" y="528320"/>
                  </a:cubicBezTo>
                  <a:cubicBezTo>
                    <a:pt x="838200" y="527050"/>
                    <a:pt x="495300" y="577850"/>
                    <a:pt x="355600" y="557530"/>
                  </a:cubicBezTo>
                  <a:cubicBezTo>
                    <a:pt x="298450" y="549910"/>
                    <a:pt x="261620" y="543560"/>
                    <a:pt x="234950" y="518160"/>
                  </a:cubicBezTo>
                  <a:cubicBezTo>
                    <a:pt x="212090" y="495300"/>
                    <a:pt x="208280" y="461010"/>
                    <a:pt x="201930" y="420370"/>
                  </a:cubicBezTo>
                  <a:cubicBezTo>
                    <a:pt x="191770" y="354330"/>
                    <a:pt x="193040" y="200660"/>
                    <a:pt x="208280" y="156210"/>
                  </a:cubicBezTo>
                  <a:cubicBezTo>
                    <a:pt x="214630" y="138430"/>
                    <a:pt x="220980" y="132080"/>
                    <a:pt x="232410" y="123190"/>
                  </a:cubicBezTo>
                  <a:cubicBezTo>
                    <a:pt x="246380" y="113030"/>
                    <a:pt x="271780" y="102870"/>
                    <a:pt x="290830" y="102870"/>
                  </a:cubicBezTo>
                  <a:cubicBezTo>
                    <a:pt x="308610" y="104140"/>
                    <a:pt x="332740" y="113030"/>
                    <a:pt x="346710" y="125730"/>
                  </a:cubicBezTo>
                  <a:cubicBezTo>
                    <a:pt x="360680" y="139700"/>
                    <a:pt x="365760" y="157480"/>
                    <a:pt x="373380" y="180340"/>
                  </a:cubicBezTo>
                  <a:cubicBezTo>
                    <a:pt x="384810" y="218440"/>
                    <a:pt x="392430" y="290830"/>
                    <a:pt x="394970" y="335280"/>
                  </a:cubicBezTo>
                  <a:cubicBezTo>
                    <a:pt x="397510" y="370840"/>
                    <a:pt x="397510" y="397510"/>
                    <a:pt x="394970" y="427990"/>
                  </a:cubicBezTo>
                  <a:cubicBezTo>
                    <a:pt x="391160" y="459740"/>
                    <a:pt x="394970" y="497840"/>
                    <a:pt x="373380" y="523240"/>
                  </a:cubicBezTo>
                  <a:cubicBezTo>
                    <a:pt x="347980" y="556260"/>
                    <a:pt x="271780" y="579120"/>
                    <a:pt x="224790" y="590550"/>
                  </a:cubicBezTo>
                  <a:cubicBezTo>
                    <a:pt x="187960" y="599440"/>
                    <a:pt x="153670" y="603250"/>
                    <a:pt x="121920" y="595630"/>
                  </a:cubicBezTo>
                  <a:cubicBezTo>
                    <a:pt x="91440" y="589280"/>
                    <a:pt x="58420" y="574040"/>
                    <a:pt x="39370" y="553720"/>
                  </a:cubicBezTo>
                  <a:cubicBezTo>
                    <a:pt x="21590" y="533400"/>
                    <a:pt x="13970" y="511810"/>
                    <a:pt x="8890" y="478790"/>
                  </a:cubicBezTo>
                  <a:cubicBezTo>
                    <a:pt x="0" y="417830"/>
                    <a:pt x="24130" y="275590"/>
                    <a:pt x="36830" y="210820"/>
                  </a:cubicBezTo>
                  <a:cubicBezTo>
                    <a:pt x="43180" y="172720"/>
                    <a:pt x="41910" y="142240"/>
                    <a:pt x="62230" y="123190"/>
                  </a:cubicBezTo>
                  <a:cubicBezTo>
                    <a:pt x="83820" y="101600"/>
                    <a:pt x="121920" y="96520"/>
                    <a:pt x="163830" y="91440"/>
                  </a:cubicBezTo>
                  <a:cubicBezTo>
                    <a:pt x="232410" y="85090"/>
                    <a:pt x="316230" y="113030"/>
                    <a:pt x="431800" y="119380"/>
                  </a:cubicBezTo>
                  <a:cubicBezTo>
                    <a:pt x="640080" y="129540"/>
                    <a:pt x="1043940" y="111760"/>
                    <a:pt x="1318260" y="116840"/>
                  </a:cubicBezTo>
                  <a:cubicBezTo>
                    <a:pt x="1555750" y="120650"/>
                    <a:pt x="1720850" y="134620"/>
                    <a:pt x="1982470" y="139700"/>
                  </a:cubicBezTo>
                  <a:cubicBezTo>
                    <a:pt x="2359660" y="148590"/>
                    <a:pt x="2881630" y="157480"/>
                    <a:pt x="3366770" y="153670"/>
                  </a:cubicBezTo>
                  <a:cubicBezTo>
                    <a:pt x="3903980" y="151130"/>
                    <a:pt x="4927600" y="88900"/>
                    <a:pt x="5068570" y="118110"/>
                  </a:cubicBezTo>
                  <a:cubicBezTo>
                    <a:pt x="5088890" y="123190"/>
                    <a:pt x="5092700" y="125730"/>
                    <a:pt x="5102860" y="134620"/>
                  </a:cubicBezTo>
                  <a:cubicBezTo>
                    <a:pt x="5114290" y="144780"/>
                    <a:pt x="5128260" y="165100"/>
                    <a:pt x="5130800" y="182880"/>
                  </a:cubicBezTo>
                  <a:cubicBezTo>
                    <a:pt x="5134610" y="199390"/>
                    <a:pt x="5129530" y="222250"/>
                    <a:pt x="5120640" y="237490"/>
                  </a:cubicBezTo>
                  <a:cubicBezTo>
                    <a:pt x="5111750" y="251460"/>
                    <a:pt x="5102860" y="260350"/>
                    <a:pt x="5076190" y="271780"/>
                  </a:cubicBezTo>
                  <a:cubicBezTo>
                    <a:pt x="4972050" y="313690"/>
                    <a:pt x="4494530" y="330200"/>
                    <a:pt x="4222750" y="364490"/>
                  </a:cubicBezTo>
                  <a:cubicBezTo>
                    <a:pt x="3975100" y="396240"/>
                    <a:pt x="3614420" y="478790"/>
                    <a:pt x="3514090" y="467360"/>
                  </a:cubicBezTo>
                  <a:cubicBezTo>
                    <a:pt x="3486150" y="464820"/>
                    <a:pt x="3474720" y="459740"/>
                    <a:pt x="3462020" y="447040"/>
                  </a:cubicBezTo>
                  <a:cubicBezTo>
                    <a:pt x="3446780" y="431800"/>
                    <a:pt x="3434080" y="398780"/>
                    <a:pt x="3435350" y="378460"/>
                  </a:cubicBezTo>
                  <a:cubicBezTo>
                    <a:pt x="3436620" y="359410"/>
                    <a:pt x="3449320" y="340360"/>
                    <a:pt x="3462020" y="328930"/>
                  </a:cubicBezTo>
                  <a:cubicBezTo>
                    <a:pt x="3474720" y="317500"/>
                    <a:pt x="3484880" y="313690"/>
                    <a:pt x="3515360" y="308610"/>
                  </a:cubicBezTo>
                  <a:cubicBezTo>
                    <a:pt x="3648710" y="288290"/>
                    <a:pt x="4312920" y="368300"/>
                    <a:pt x="4658360" y="375920"/>
                  </a:cubicBezTo>
                  <a:cubicBezTo>
                    <a:pt x="4944110" y="382270"/>
                    <a:pt x="5229860" y="375920"/>
                    <a:pt x="5443220" y="365760"/>
                  </a:cubicBezTo>
                  <a:cubicBezTo>
                    <a:pt x="5589270" y="359410"/>
                    <a:pt x="5701030" y="340360"/>
                    <a:pt x="5814060" y="335280"/>
                  </a:cubicBezTo>
                  <a:cubicBezTo>
                    <a:pt x="5910580" y="330200"/>
                    <a:pt x="5988050" y="336550"/>
                    <a:pt x="6082030" y="331470"/>
                  </a:cubicBezTo>
                  <a:cubicBezTo>
                    <a:pt x="6187440" y="326390"/>
                    <a:pt x="6316980" y="311150"/>
                    <a:pt x="6414770" y="298450"/>
                  </a:cubicBezTo>
                  <a:cubicBezTo>
                    <a:pt x="6492240" y="288290"/>
                    <a:pt x="6539230" y="281940"/>
                    <a:pt x="6620510" y="265430"/>
                  </a:cubicBezTo>
                  <a:cubicBezTo>
                    <a:pt x="6743700" y="242570"/>
                    <a:pt x="7000240" y="149860"/>
                    <a:pt x="7081520" y="161290"/>
                  </a:cubicBezTo>
                  <a:cubicBezTo>
                    <a:pt x="7113270" y="165100"/>
                    <a:pt x="7132320" y="179070"/>
                    <a:pt x="7143750" y="194310"/>
                  </a:cubicBezTo>
                  <a:cubicBezTo>
                    <a:pt x="7153910" y="208280"/>
                    <a:pt x="7158990" y="229870"/>
                    <a:pt x="7156450" y="246380"/>
                  </a:cubicBezTo>
                  <a:cubicBezTo>
                    <a:pt x="7153910" y="262890"/>
                    <a:pt x="7143750" y="283210"/>
                    <a:pt x="7131050" y="294640"/>
                  </a:cubicBezTo>
                  <a:cubicBezTo>
                    <a:pt x="7118350" y="304800"/>
                    <a:pt x="7101840" y="309880"/>
                    <a:pt x="7080250" y="312420"/>
                  </a:cubicBezTo>
                  <a:cubicBezTo>
                    <a:pt x="7047230" y="317500"/>
                    <a:pt x="6998970" y="311150"/>
                    <a:pt x="6946900" y="303530"/>
                  </a:cubicBezTo>
                  <a:cubicBezTo>
                    <a:pt x="6868160" y="292100"/>
                    <a:pt x="6755130" y="255270"/>
                    <a:pt x="6654800" y="234950"/>
                  </a:cubicBezTo>
                  <a:cubicBezTo>
                    <a:pt x="6551930" y="214630"/>
                    <a:pt x="6436360" y="195580"/>
                    <a:pt x="6338570" y="182880"/>
                  </a:cubicBezTo>
                  <a:cubicBezTo>
                    <a:pt x="6252210" y="172720"/>
                    <a:pt x="6184900" y="165100"/>
                    <a:pt x="6096000" y="162560"/>
                  </a:cubicBezTo>
                  <a:cubicBezTo>
                    <a:pt x="5989320" y="160020"/>
                    <a:pt x="5824220" y="162560"/>
                    <a:pt x="5740400" y="172720"/>
                  </a:cubicBezTo>
                  <a:cubicBezTo>
                    <a:pt x="5693410" y="179070"/>
                    <a:pt x="5664200" y="184150"/>
                    <a:pt x="5631180" y="199390"/>
                  </a:cubicBezTo>
                  <a:cubicBezTo>
                    <a:pt x="5598160" y="213360"/>
                    <a:pt x="5577840" y="241300"/>
                    <a:pt x="5542280" y="259080"/>
                  </a:cubicBezTo>
                  <a:cubicBezTo>
                    <a:pt x="5495290" y="281940"/>
                    <a:pt x="5419090" y="295910"/>
                    <a:pt x="5372100" y="316230"/>
                  </a:cubicBezTo>
                  <a:cubicBezTo>
                    <a:pt x="5335270" y="330200"/>
                    <a:pt x="5307330" y="344170"/>
                    <a:pt x="5280660" y="363220"/>
                  </a:cubicBezTo>
                  <a:cubicBezTo>
                    <a:pt x="5257800" y="379730"/>
                    <a:pt x="5243830" y="402590"/>
                    <a:pt x="5220970" y="420370"/>
                  </a:cubicBezTo>
                  <a:cubicBezTo>
                    <a:pt x="5195570" y="439420"/>
                    <a:pt x="5171440" y="455930"/>
                    <a:pt x="5135880" y="469900"/>
                  </a:cubicBezTo>
                  <a:cubicBezTo>
                    <a:pt x="5087620" y="490220"/>
                    <a:pt x="5003800" y="506730"/>
                    <a:pt x="4954270" y="518160"/>
                  </a:cubicBezTo>
                  <a:cubicBezTo>
                    <a:pt x="4918710" y="525780"/>
                    <a:pt x="4889500" y="534670"/>
                    <a:pt x="4864100" y="532130"/>
                  </a:cubicBezTo>
                  <a:cubicBezTo>
                    <a:pt x="4845050" y="530860"/>
                    <a:pt x="4827270" y="525780"/>
                    <a:pt x="4814570" y="514350"/>
                  </a:cubicBezTo>
                  <a:cubicBezTo>
                    <a:pt x="4800600" y="500380"/>
                    <a:pt x="4786630" y="469900"/>
                    <a:pt x="4787900" y="449580"/>
                  </a:cubicBezTo>
                  <a:cubicBezTo>
                    <a:pt x="4790440" y="429260"/>
                    <a:pt x="4801870" y="406400"/>
                    <a:pt x="4827270" y="391160"/>
                  </a:cubicBezTo>
                  <a:cubicBezTo>
                    <a:pt x="4889500" y="356870"/>
                    <a:pt x="5176520" y="359410"/>
                    <a:pt x="5243830" y="378460"/>
                  </a:cubicBezTo>
                  <a:cubicBezTo>
                    <a:pt x="5266690" y="386080"/>
                    <a:pt x="5276850" y="394970"/>
                    <a:pt x="5287010" y="408940"/>
                  </a:cubicBezTo>
                  <a:cubicBezTo>
                    <a:pt x="5295900" y="422910"/>
                    <a:pt x="5300980" y="443230"/>
                    <a:pt x="5299710" y="459740"/>
                  </a:cubicBezTo>
                  <a:cubicBezTo>
                    <a:pt x="5297170" y="476250"/>
                    <a:pt x="5287010" y="495300"/>
                    <a:pt x="5274310" y="506730"/>
                  </a:cubicBezTo>
                  <a:cubicBezTo>
                    <a:pt x="5260340" y="519430"/>
                    <a:pt x="5245100" y="524510"/>
                    <a:pt x="5215890" y="530860"/>
                  </a:cubicBezTo>
                  <a:cubicBezTo>
                    <a:pt x="5142230" y="544830"/>
                    <a:pt x="4881880" y="546100"/>
                    <a:pt x="4812030" y="523240"/>
                  </a:cubicBezTo>
                  <a:cubicBezTo>
                    <a:pt x="4784090" y="513080"/>
                    <a:pt x="4767580" y="501650"/>
                    <a:pt x="4759960" y="485140"/>
                  </a:cubicBezTo>
                  <a:cubicBezTo>
                    <a:pt x="4751070" y="467360"/>
                    <a:pt x="4753610" y="435610"/>
                    <a:pt x="4761230" y="419100"/>
                  </a:cubicBezTo>
                  <a:cubicBezTo>
                    <a:pt x="4768850" y="405130"/>
                    <a:pt x="4779010" y="397510"/>
                    <a:pt x="4799330" y="387350"/>
                  </a:cubicBezTo>
                  <a:cubicBezTo>
                    <a:pt x="4847590" y="361950"/>
                    <a:pt x="4977130" y="335280"/>
                    <a:pt x="5074920" y="313690"/>
                  </a:cubicBezTo>
                  <a:cubicBezTo>
                    <a:pt x="5184140" y="288290"/>
                    <a:pt x="5363210" y="233680"/>
                    <a:pt x="5422900" y="246380"/>
                  </a:cubicBezTo>
                  <a:cubicBezTo>
                    <a:pt x="5445760" y="251460"/>
                    <a:pt x="5455920" y="262890"/>
                    <a:pt x="5466080" y="275590"/>
                  </a:cubicBezTo>
                  <a:cubicBezTo>
                    <a:pt x="5474970" y="289560"/>
                    <a:pt x="5480050" y="311150"/>
                    <a:pt x="5478780" y="326390"/>
                  </a:cubicBezTo>
                  <a:cubicBezTo>
                    <a:pt x="5477510" y="342900"/>
                    <a:pt x="5467350" y="361950"/>
                    <a:pt x="5454650" y="373380"/>
                  </a:cubicBezTo>
                  <a:cubicBezTo>
                    <a:pt x="5441950" y="384810"/>
                    <a:pt x="5433060" y="387350"/>
                    <a:pt x="5405120" y="392430"/>
                  </a:cubicBezTo>
                  <a:cubicBezTo>
                    <a:pt x="5294630" y="415290"/>
                    <a:pt x="4714240" y="419100"/>
                    <a:pt x="4532630" y="416560"/>
                  </a:cubicBezTo>
                  <a:cubicBezTo>
                    <a:pt x="4450080" y="416560"/>
                    <a:pt x="4392930" y="425450"/>
                    <a:pt x="4351020" y="408940"/>
                  </a:cubicBezTo>
                  <a:cubicBezTo>
                    <a:pt x="4324350" y="398780"/>
                    <a:pt x="4301490" y="381000"/>
                    <a:pt x="4293870" y="360680"/>
                  </a:cubicBezTo>
                  <a:cubicBezTo>
                    <a:pt x="4284980" y="340360"/>
                    <a:pt x="4287520" y="304800"/>
                    <a:pt x="4298950" y="285750"/>
                  </a:cubicBezTo>
                  <a:cubicBezTo>
                    <a:pt x="4311650" y="267970"/>
                    <a:pt x="4333240" y="257810"/>
                    <a:pt x="4364990" y="248920"/>
                  </a:cubicBezTo>
                  <a:cubicBezTo>
                    <a:pt x="4427220" y="229870"/>
                    <a:pt x="4542790" y="243840"/>
                    <a:pt x="4664710" y="233680"/>
                  </a:cubicBezTo>
                  <a:cubicBezTo>
                    <a:pt x="4860290" y="218440"/>
                    <a:pt x="5181600" y="172720"/>
                    <a:pt x="5421630" y="151130"/>
                  </a:cubicBezTo>
                  <a:cubicBezTo>
                    <a:pt x="5638800" y="130810"/>
                    <a:pt x="5955030" y="93980"/>
                    <a:pt x="6045200" y="106680"/>
                  </a:cubicBezTo>
                  <a:cubicBezTo>
                    <a:pt x="6070600" y="110490"/>
                    <a:pt x="6080760" y="114300"/>
                    <a:pt x="6093460" y="124460"/>
                  </a:cubicBezTo>
                  <a:cubicBezTo>
                    <a:pt x="6104890" y="134620"/>
                    <a:pt x="6115050" y="153670"/>
                    <a:pt x="6117590" y="170180"/>
                  </a:cubicBezTo>
                  <a:cubicBezTo>
                    <a:pt x="6118860" y="185420"/>
                    <a:pt x="6113780" y="207010"/>
                    <a:pt x="6104890" y="219710"/>
                  </a:cubicBezTo>
                  <a:cubicBezTo>
                    <a:pt x="6096000" y="233680"/>
                    <a:pt x="6083300" y="242570"/>
                    <a:pt x="6062980" y="248920"/>
                  </a:cubicBezTo>
                  <a:cubicBezTo>
                    <a:pt x="6017260" y="264160"/>
                    <a:pt x="5892800" y="246380"/>
                    <a:pt x="5825490" y="251460"/>
                  </a:cubicBezTo>
                  <a:cubicBezTo>
                    <a:pt x="5777230" y="254000"/>
                    <a:pt x="5755640" y="257810"/>
                    <a:pt x="5699760" y="267970"/>
                  </a:cubicBezTo>
                  <a:cubicBezTo>
                    <a:pt x="5581650" y="288290"/>
                    <a:pt x="5227320" y="388620"/>
                    <a:pt x="5153660" y="383540"/>
                  </a:cubicBezTo>
                  <a:cubicBezTo>
                    <a:pt x="5135880" y="383540"/>
                    <a:pt x="5129530" y="378460"/>
                    <a:pt x="5119370" y="372110"/>
                  </a:cubicBezTo>
                  <a:cubicBezTo>
                    <a:pt x="5109210" y="365760"/>
                    <a:pt x="5099050" y="356870"/>
                    <a:pt x="5093970" y="345440"/>
                  </a:cubicBezTo>
                  <a:cubicBezTo>
                    <a:pt x="5087620" y="331470"/>
                    <a:pt x="5082540" y="307340"/>
                    <a:pt x="5085080" y="292100"/>
                  </a:cubicBezTo>
                  <a:cubicBezTo>
                    <a:pt x="5087620" y="279400"/>
                    <a:pt x="5092700" y="269240"/>
                    <a:pt x="5101590" y="259080"/>
                  </a:cubicBezTo>
                  <a:cubicBezTo>
                    <a:pt x="5111750" y="247650"/>
                    <a:pt x="5120640" y="238760"/>
                    <a:pt x="5148580" y="232410"/>
                  </a:cubicBezTo>
                  <a:cubicBezTo>
                    <a:pt x="5257800" y="204470"/>
                    <a:pt x="5761990" y="264160"/>
                    <a:pt x="6036310" y="260350"/>
                  </a:cubicBezTo>
                  <a:cubicBezTo>
                    <a:pt x="6272530" y="257810"/>
                    <a:pt x="6602730" y="208280"/>
                    <a:pt x="6695440" y="224790"/>
                  </a:cubicBezTo>
                  <a:cubicBezTo>
                    <a:pt x="6722110" y="228600"/>
                    <a:pt x="6732270" y="233680"/>
                    <a:pt x="6743700" y="243840"/>
                  </a:cubicBezTo>
                  <a:cubicBezTo>
                    <a:pt x="6755130" y="255270"/>
                    <a:pt x="6765290" y="275590"/>
                    <a:pt x="6766560" y="292100"/>
                  </a:cubicBezTo>
                  <a:cubicBezTo>
                    <a:pt x="6767830" y="307340"/>
                    <a:pt x="6761480" y="328930"/>
                    <a:pt x="6751320" y="341630"/>
                  </a:cubicBezTo>
                  <a:cubicBezTo>
                    <a:pt x="6742430" y="354330"/>
                    <a:pt x="6733540" y="360680"/>
                    <a:pt x="6708140" y="369570"/>
                  </a:cubicBezTo>
                  <a:cubicBezTo>
                    <a:pt x="6612890" y="406400"/>
                    <a:pt x="6108700" y="478790"/>
                    <a:pt x="5970270" y="494030"/>
                  </a:cubicBezTo>
                  <a:cubicBezTo>
                    <a:pt x="5916930" y="500380"/>
                    <a:pt x="5887720" y="510540"/>
                    <a:pt x="5857240" y="500380"/>
                  </a:cubicBezTo>
                  <a:cubicBezTo>
                    <a:pt x="5833110" y="492760"/>
                    <a:pt x="5808980" y="472440"/>
                    <a:pt x="5801360" y="452120"/>
                  </a:cubicBezTo>
                  <a:cubicBezTo>
                    <a:pt x="5792470" y="431800"/>
                    <a:pt x="5796280" y="397510"/>
                    <a:pt x="5808980" y="378460"/>
                  </a:cubicBezTo>
                  <a:cubicBezTo>
                    <a:pt x="5820410" y="360680"/>
                    <a:pt x="5839460" y="351790"/>
                    <a:pt x="5873750" y="342900"/>
                  </a:cubicBezTo>
                  <a:cubicBezTo>
                    <a:pt x="5961380" y="320040"/>
                    <a:pt x="6206490" y="341630"/>
                    <a:pt x="6385560" y="335280"/>
                  </a:cubicBezTo>
                  <a:cubicBezTo>
                    <a:pt x="6583680" y="327660"/>
                    <a:pt x="6893560" y="294640"/>
                    <a:pt x="7011670" y="300990"/>
                  </a:cubicBezTo>
                  <a:cubicBezTo>
                    <a:pt x="7059930" y="303530"/>
                    <a:pt x="7084060" y="317500"/>
                    <a:pt x="7110730" y="317500"/>
                  </a:cubicBezTo>
                  <a:cubicBezTo>
                    <a:pt x="7131050" y="317500"/>
                    <a:pt x="7147560" y="306070"/>
                    <a:pt x="7162800" y="307340"/>
                  </a:cubicBezTo>
                  <a:cubicBezTo>
                    <a:pt x="7175500" y="308610"/>
                    <a:pt x="7185660" y="313690"/>
                    <a:pt x="7195820" y="322580"/>
                  </a:cubicBezTo>
                  <a:cubicBezTo>
                    <a:pt x="7205980" y="332740"/>
                    <a:pt x="7218680" y="353060"/>
                    <a:pt x="7222490" y="367030"/>
                  </a:cubicBezTo>
                  <a:cubicBezTo>
                    <a:pt x="7225030" y="379730"/>
                    <a:pt x="7225030" y="391160"/>
                    <a:pt x="7219950" y="402590"/>
                  </a:cubicBezTo>
                  <a:cubicBezTo>
                    <a:pt x="7214870" y="416560"/>
                    <a:pt x="7207250" y="431800"/>
                    <a:pt x="7189470" y="445770"/>
                  </a:cubicBezTo>
                  <a:cubicBezTo>
                    <a:pt x="7147560" y="476250"/>
                    <a:pt x="7010400" y="520700"/>
                    <a:pt x="6945630" y="537210"/>
                  </a:cubicBezTo>
                  <a:cubicBezTo>
                    <a:pt x="6906260" y="547370"/>
                    <a:pt x="6898640" y="547370"/>
                    <a:pt x="6845300" y="549910"/>
                  </a:cubicBezTo>
                  <a:cubicBezTo>
                    <a:pt x="6657340" y="562610"/>
                    <a:pt x="5957570" y="546100"/>
                    <a:pt x="5547360" y="557530"/>
                  </a:cubicBezTo>
                  <a:cubicBezTo>
                    <a:pt x="5179060" y="567690"/>
                    <a:pt x="4908550" y="600710"/>
                    <a:pt x="4497070" y="608330"/>
                  </a:cubicBezTo>
                  <a:cubicBezTo>
                    <a:pt x="3909060" y="619760"/>
                    <a:pt x="2884170" y="601980"/>
                    <a:pt x="2354580" y="590550"/>
                  </a:cubicBezTo>
                  <a:cubicBezTo>
                    <a:pt x="2044700" y="582930"/>
                    <a:pt x="1901190" y="577850"/>
                    <a:pt x="1615440" y="563880"/>
                  </a:cubicBezTo>
                  <a:cubicBezTo>
                    <a:pt x="1221740" y="544830"/>
                    <a:pt x="351790" y="508000"/>
                    <a:pt x="214630" y="474980"/>
                  </a:cubicBezTo>
                  <a:cubicBezTo>
                    <a:pt x="190500" y="468630"/>
                    <a:pt x="182880" y="467360"/>
                    <a:pt x="173990" y="457200"/>
                  </a:cubicBezTo>
                  <a:cubicBezTo>
                    <a:pt x="162560" y="444500"/>
                    <a:pt x="153670" y="417830"/>
                    <a:pt x="154940" y="401320"/>
                  </a:cubicBezTo>
                  <a:cubicBezTo>
                    <a:pt x="156210" y="386080"/>
                    <a:pt x="166370" y="370840"/>
                    <a:pt x="177800" y="361950"/>
                  </a:cubicBezTo>
                  <a:cubicBezTo>
                    <a:pt x="187960" y="353060"/>
                    <a:pt x="220980" y="347980"/>
                    <a:pt x="220980" y="347980"/>
                  </a:cubicBezTo>
                </a:path>
              </a:pathLst>
            </a:custGeom>
            <a:solidFill>
              <a:srgbClr val="F95A5E"/>
            </a:solidFill>
            <a:ln cap="sq">
              <a:noFill/>
              <a:prstDash val="solid"/>
              <a:miter/>
            </a:ln>
          </p:spPr>
        </p:sp>
      </p:grpSp>
      <p:grpSp>
        <p:nvGrpSpPr>
          <p:cNvPr name="Group 16" id="16"/>
          <p:cNvGrpSpPr/>
          <p:nvPr/>
        </p:nvGrpSpPr>
        <p:grpSpPr>
          <a:xfrm rot="0">
            <a:off x="7511415" y="9229725"/>
            <a:ext cx="1731645" cy="348615"/>
            <a:chOff x="0" y="0"/>
            <a:chExt cx="2308860" cy="464820"/>
          </a:xfrm>
        </p:grpSpPr>
        <p:sp>
          <p:nvSpPr>
            <p:cNvPr name="Freeform 17" id="17"/>
            <p:cNvSpPr/>
            <p:nvPr/>
          </p:nvSpPr>
          <p:spPr>
            <a:xfrm flipH="false" flipV="false" rot="0">
              <a:off x="49530" y="35560"/>
              <a:ext cx="2209800" cy="397510"/>
            </a:xfrm>
            <a:custGeom>
              <a:avLst/>
              <a:gdLst/>
              <a:ahLst/>
              <a:cxnLst/>
              <a:rect r="r" b="b" t="t" l="l"/>
              <a:pathLst>
                <a:path h="397510" w="2209800">
                  <a:moveTo>
                    <a:pt x="2002790" y="168910"/>
                  </a:moveTo>
                  <a:cubicBezTo>
                    <a:pt x="1781810" y="170180"/>
                    <a:pt x="1612900" y="199390"/>
                    <a:pt x="1488440" y="209550"/>
                  </a:cubicBezTo>
                  <a:cubicBezTo>
                    <a:pt x="1375410" y="218440"/>
                    <a:pt x="1301750" y="222250"/>
                    <a:pt x="1159510" y="226060"/>
                  </a:cubicBezTo>
                  <a:cubicBezTo>
                    <a:pt x="904240" y="234950"/>
                    <a:pt x="207010" y="261620"/>
                    <a:pt x="78740" y="238760"/>
                  </a:cubicBezTo>
                  <a:cubicBezTo>
                    <a:pt x="49530" y="233680"/>
                    <a:pt x="40640" y="231140"/>
                    <a:pt x="27940" y="219710"/>
                  </a:cubicBezTo>
                  <a:cubicBezTo>
                    <a:pt x="15240" y="208280"/>
                    <a:pt x="2540" y="189230"/>
                    <a:pt x="1270" y="171450"/>
                  </a:cubicBezTo>
                  <a:cubicBezTo>
                    <a:pt x="0" y="151130"/>
                    <a:pt x="12700" y="118110"/>
                    <a:pt x="26670" y="104140"/>
                  </a:cubicBezTo>
                  <a:cubicBezTo>
                    <a:pt x="39370" y="91440"/>
                    <a:pt x="50800" y="88900"/>
                    <a:pt x="77470" y="85090"/>
                  </a:cubicBezTo>
                  <a:cubicBezTo>
                    <a:pt x="173990" y="67310"/>
                    <a:pt x="515620" y="71120"/>
                    <a:pt x="749300" y="91440"/>
                  </a:cubicBezTo>
                  <a:cubicBezTo>
                    <a:pt x="1008380" y="113030"/>
                    <a:pt x="1316990" y="200660"/>
                    <a:pt x="1564640" y="220980"/>
                  </a:cubicBezTo>
                  <a:cubicBezTo>
                    <a:pt x="1770380" y="237490"/>
                    <a:pt x="2057400" y="215900"/>
                    <a:pt x="2133600" y="226060"/>
                  </a:cubicBezTo>
                  <a:cubicBezTo>
                    <a:pt x="2152650" y="228600"/>
                    <a:pt x="2157730" y="227330"/>
                    <a:pt x="2167890" y="234950"/>
                  </a:cubicBezTo>
                  <a:cubicBezTo>
                    <a:pt x="2181860" y="242570"/>
                    <a:pt x="2198370" y="257810"/>
                    <a:pt x="2203450" y="274320"/>
                  </a:cubicBezTo>
                  <a:cubicBezTo>
                    <a:pt x="2209800" y="293370"/>
                    <a:pt x="2205990" y="326390"/>
                    <a:pt x="2194560" y="344170"/>
                  </a:cubicBezTo>
                  <a:cubicBezTo>
                    <a:pt x="2185670" y="359410"/>
                    <a:pt x="2170430" y="368300"/>
                    <a:pt x="2151380" y="374650"/>
                  </a:cubicBezTo>
                  <a:cubicBezTo>
                    <a:pt x="2124710" y="383540"/>
                    <a:pt x="2099310" y="377190"/>
                    <a:pt x="2045970" y="377190"/>
                  </a:cubicBezTo>
                  <a:cubicBezTo>
                    <a:pt x="1882140" y="378460"/>
                    <a:pt x="1310640" y="375920"/>
                    <a:pt x="1029970" y="359410"/>
                  </a:cubicBezTo>
                  <a:cubicBezTo>
                    <a:pt x="831850" y="347980"/>
                    <a:pt x="671830" y="317500"/>
                    <a:pt x="521970" y="308610"/>
                  </a:cubicBezTo>
                  <a:cubicBezTo>
                    <a:pt x="402590" y="302260"/>
                    <a:pt x="269240" y="321310"/>
                    <a:pt x="203200" y="304800"/>
                  </a:cubicBezTo>
                  <a:cubicBezTo>
                    <a:pt x="170180" y="295910"/>
                    <a:pt x="146050" y="287020"/>
                    <a:pt x="133350" y="266700"/>
                  </a:cubicBezTo>
                  <a:cubicBezTo>
                    <a:pt x="119380" y="247650"/>
                    <a:pt x="115570" y="210820"/>
                    <a:pt x="124460" y="187960"/>
                  </a:cubicBezTo>
                  <a:cubicBezTo>
                    <a:pt x="133350" y="166370"/>
                    <a:pt x="163830" y="143510"/>
                    <a:pt x="185420" y="137160"/>
                  </a:cubicBezTo>
                  <a:cubicBezTo>
                    <a:pt x="201930" y="132080"/>
                    <a:pt x="223520" y="135890"/>
                    <a:pt x="238760" y="143510"/>
                  </a:cubicBezTo>
                  <a:cubicBezTo>
                    <a:pt x="254000" y="149860"/>
                    <a:pt x="270510" y="163830"/>
                    <a:pt x="278130" y="180340"/>
                  </a:cubicBezTo>
                  <a:cubicBezTo>
                    <a:pt x="285750" y="200660"/>
                    <a:pt x="285750" y="238760"/>
                    <a:pt x="278130" y="259080"/>
                  </a:cubicBezTo>
                  <a:cubicBezTo>
                    <a:pt x="270510" y="275590"/>
                    <a:pt x="254000" y="289560"/>
                    <a:pt x="238760" y="295910"/>
                  </a:cubicBezTo>
                  <a:cubicBezTo>
                    <a:pt x="223520" y="303530"/>
                    <a:pt x="201930" y="307340"/>
                    <a:pt x="184150" y="302260"/>
                  </a:cubicBezTo>
                  <a:cubicBezTo>
                    <a:pt x="163830" y="295910"/>
                    <a:pt x="133350" y="273050"/>
                    <a:pt x="124460" y="251460"/>
                  </a:cubicBezTo>
                  <a:cubicBezTo>
                    <a:pt x="115570" y="229870"/>
                    <a:pt x="119380" y="191770"/>
                    <a:pt x="133350" y="172720"/>
                  </a:cubicBezTo>
                  <a:cubicBezTo>
                    <a:pt x="146050" y="153670"/>
                    <a:pt x="171450" y="143510"/>
                    <a:pt x="203200" y="135890"/>
                  </a:cubicBezTo>
                  <a:cubicBezTo>
                    <a:pt x="260350" y="120650"/>
                    <a:pt x="353060" y="130810"/>
                    <a:pt x="454660" y="135890"/>
                  </a:cubicBezTo>
                  <a:cubicBezTo>
                    <a:pt x="612140" y="144780"/>
                    <a:pt x="821690" y="181610"/>
                    <a:pt x="1049020" y="195580"/>
                  </a:cubicBezTo>
                  <a:cubicBezTo>
                    <a:pt x="1356360" y="215900"/>
                    <a:pt x="2006600" y="200660"/>
                    <a:pt x="2133600" y="226060"/>
                  </a:cubicBezTo>
                  <a:cubicBezTo>
                    <a:pt x="2161540" y="231140"/>
                    <a:pt x="2170430" y="233680"/>
                    <a:pt x="2183130" y="245110"/>
                  </a:cubicBezTo>
                  <a:cubicBezTo>
                    <a:pt x="2195830" y="255270"/>
                    <a:pt x="2205990" y="275590"/>
                    <a:pt x="2208530" y="292100"/>
                  </a:cubicBezTo>
                  <a:cubicBezTo>
                    <a:pt x="2209800" y="308610"/>
                    <a:pt x="2204720" y="330200"/>
                    <a:pt x="2194560" y="344170"/>
                  </a:cubicBezTo>
                  <a:cubicBezTo>
                    <a:pt x="2185670" y="358140"/>
                    <a:pt x="2175510" y="367030"/>
                    <a:pt x="2151380" y="374650"/>
                  </a:cubicBezTo>
                  <a:cubicBezTo>
                    <a:pt x="2073910" y="397510"/>
                    <a:pt x="1772920" y="378460"/>
                    <a:pt x="1628140" y="369570"/>
                  </a:cubicBezTo>
                  <a:cubicBezTo>
                    <a:pt x="1524000" y="363220"/>
                    <a:pt x="1466850" y="354330"/>
                    <a:pt x="1360170" y="339090"/>
                  </a:cubicBezTo>
                  <a:cubicBezTo>
                    <a:pt x="1197610" y="316230"/>
                    <a:pt x="960120" y="250190"/>
                    <a:pt x="749300" y="232410"/>
                  </a:cubicBezTo>
                  <a:cubicBezTo>
                    <a:pt x="527050" y="213360"/>
                    <a:pt x="142240" y="256540"/>
                    <a:pt x="60960" y="236220"/>
                  </a:cubicBezTo>
                  <a:cubicBezTo>
                    <a:pt x="41910" y="232410"/>
                    <a:pt x="36830" y="228600"/>
                    <a:pt x="27940" y="219710"/>
                  </a:cubicBezTo>
                  <a:cubicBezTo>
                    <a:pt x="16510" y="208280"/>
                    <a:pt x="2540" y="189230"/>
                    <a:pt x="1270" y="171450"/>
                  </a:cubicBezTo>
                  <a:cubicBezTo>
                    <a:pt x="0" y="151130"/>
                    <a:pt x="12700" y="118110"/>
                    <a:pt x="26670" y="104140"/>
                  </a:cubicBezTo>
                  <a:cubicBezTo>
                    <a:pt x="39370" y="91440"/>
                    <a:pt x="49530" y="90170"/>
                    <a:pt x="77470" y="85090"/>
                  </a:cubicBezTo>
                  <a:cubicBezTo>
                    <a:pt x="209550" y="58420"/>
                    <a:pt x="867410" y="81280"/>
                    <a:pt x="1211580" y="67310"/>
                  </a:cubicBezTo>
                  <a:cubicBezTo>
                    <a:pt x="1498600" y="55880"/>
                    <a:pt x="1897380" y="0"/>
                    <a:pt x="2002790" y="15240"/>
                  </a:cubicBezTo>
                  <a:cubicBezTo>
                    <a:pt x="2030730" y="19050"/>
                    <a:pt x="2042160" y="21590"/>
                    <a:pt x="2053590" y="34290"/>
                  </a:cubicBezTo>
                  <a:cubicBezTo>
                    <a:pt x="2068830" y="49530"/>
                    <a:pt x="2080260" y="81280"/>
                    <a:pt x="2078990" y="101600"/>
                  </a:cubicBezTo>
                  <a:cubicBezTo>
                    <a:pt x="2078990" y="119380"/>
                    <a:pt x="2066290" y="138430"/>
                    <a:pt x="2053590" y="149860"/>
                  </a:cubicBezTo>
                  <a:cubicBezTo>
                    <a:pt x="2040890" y="161290"/>
                    <a:pt x="2002790" y="168910"/>
                    <a:pt x="2002790" y="168910"/>
                  </a:cubicBezTo>
                </a:path>
              </a:pathLst>
            </a:custGeom>
            <a:solidFill>
              <a:srgbClr val="F95A5E"/>
            </a:solidFill>
            <a:ln cap="sq">
              <a:noFill/>
              <a:prstDash val="solid"/>
              <a:miter/>
            </a:ln>
          </p:spPr>
        </p:sp>
      </p:grpSp>
      <p:grpSp>
        <p:nvGrpSpPr>
          <p:cNvPr name="Group 18" id="18"/>
          <p:cNvGrpSpPr/>
          <p:nvPr/>
        </p:nvGrpSpPr>
        <p:grpSpPr>
          <a:xfrm rot="0">
            <a:off x="5894070" y="9277350"/>
            <a:ext cx="2269808" cy="340995"/>
            <a:chOff x="0" y="0"/>
            <a:chExt cx="3026410" cy="454660"/>
          </a:xfrm>
        </p:grpSpPr>
        <p:sp>
          <p:nvSpPr>
            <p:cNvPr name="Freeform 19" id="19"/>
            <p:cNvSpPr/>
            <p:nvPr/>
          </p:nvSpPr>
          <p:spPr>
            <a:xfrm flipH="false" flipV="false" rot="0">
              <a:off x="46990" y="22860"/>
              <a:ext cx="2931160" cy="384810"/>
            </a:xfrm>
            <a:custGeom>
              <a:avLst/>
              <a:gdLst/>
              <a:ahLst/>
              <a:cxnLst/>
              <a:rect r="r" b="b" t="t" l="l"/>
              <a:pathLst>
                <a:path h="384810" w="2931160">
                  <a:moveTo>
                    <a:pt x="1463040" y="152400"/>
                  </a:moveTo>
                  <a:cubicBezTo>
                    <a:pt x="2520950" y="208280"/>
                    <a:pt x="2769870" y="187960"/>
                    <a:pt x="2852420" y="204470"/>
                  </a:cubicBezTo>
                  <a:cubicBezTo>
                    <a:pt x="2879090" y="208280"/>
                    <a:pt x="2890520" y="212090"/>
                    <a:pt x="2903220" y="223520"/>
                  </a:cubicBezTo>
                  <a:cubicBezTo>
                    <a:pt x="2915920" y="233680"/>
                    <a:pt x="2926080" y="255270"/>
                    <a:pt x="2928620" y="270510"/>
                  </a:cubicBezTo>
                  <a:cubicBezTo>
                    <a:pt x="2931160" y="283210"/>
                    <a:pt x="2928620" y="295910"/>
                    <a:pt x="2923540" y="307340"/>
                  </a:cubicBezTo>
                  <a:cubicBezTo>
                    <a:pt x="2917190" y="321310"/>
                    <a:pt x="2905760" y="337820"/>
                    <a:pt x="2887980" y="347980"/>
                  </a:cubicBezTo>
                  <a:cubicBezTo>
                    <a:pt x="2858770" y="363220"/>
                    <a:pt x="2820670" y="360680"/>
                    <a:pt x="2753360" y="365760"/>
                  </a:cubicBezTo>
                  <a:cubicBezTo>
                    <a:pt x="2545080" y="379730"/>
                    <a:pt x="1786890" y="384810"/>
                    <a:pt x="1489710" y="381000"/>
                  </a:cubicBezTo>
                  <a:cubicBezTo>
                    <a:pt x="1327150" y="378460"/>
                    <a:pt x="1249680" y="375920"/>
                    <a:pt x="1113790" y="367030"/>
                  </a:cubicBezTo>
                  <a:cubicBezTo>
                    <a:pt x="948690" y="354330"/>
                    <a:pt x="749300" y="334010"/>
                    <a:pt x="570230" y="308610"/>
                  </a:cubicBezTo>
                  <a:cubicBezTo>
                    <a:pt x="396240" y="283210"/>
                    <a:pt x="123190" y="242570"/>
                    <a:pt x="55880" y="213360"/>
                  </a:cubicBezTo>
                  <a:cubicBezTo>
                    <a:pt x="36830" y="205740"/>
                    <a:pt x="31750" y="200660"/>
                    <a:pt x="22860" y="191770"/>
                  </a:cubicBezTo>
                  <a:cubicBezTo>
                    <a:pt x="13970" y="181610"/>
                    <a:pt x="7620" y="168910"/>
                    <a:pt x="3810" y="156210"/>
                  </a:cubicBezTo>
                  <a:cubicBezTo>
                    <a:pt x="1270" y="143510"/>
                    <a:pt x="1270" y="128270"/>
                    <a:pt x="5080" y="115570"/>
                  </a:cubicBezTo>
                  <a:cubicBezTo>
                    <a:pt x="7620" y="102870"/>
                    <a:pt x="13970" y="90170"/>
                    <a:pt x="22860" y="81280"/>
                  </a:cubicBezTo>
                  <a:cubicBezTo>
                    <a:pt x="35560" y="68580"/>
                    <a:pt x="45720" y="60960"/>
                    <a:pt x="76200" y="53340"/>
                  </a:cubicBezTo>
                  <a:cubicBezTo>
                    <a:pt x="189230" y="24130"/>
                    <a:pt x="830580" y="0"/>
                    <a:pt x="952500" y="27940"/>
                  </a:cubicBezTo>
                  <a:cubicBezTo>
                    <a:pt x="988060" y="36830"/>
                    <a:pt x="1003300" y="45720"/>
                    <a:pt x="1016000" y="60960"/>
                  </a:cubicBezTo>
                  <a:cubicBezTo>
                    <a:pt x="1026160" y="73660"/>
                    <a:pt x="1029970" y="92710"/>
                    <a:pt x="1028700" y="107950"/>
                  </a:cubicBezTo>
                  <a:cubicBezTo>
                    <a:pt x="1028700" y="123190"/>
                    <a:pt x="1021080" y="142240"/>
                    <a:pt x="1010920" y="153670"/>
                  </a:cubicBezTo>
                  <a:cubicBezTo>
                    <a:pt x="1000760" y="165100"/>
                    <a:pt x="985520" y="176530"/>
                    <a:pt x="969010" y="179070"/>
                  </a:cubicBezTo>
                  <a:cubicBezTo>
                    <a:pt x="949960" y="181610"/>
                    <a:pt x="915670" y="172720"/>
                    <a:pt x="900430" y="160020"/>
                  </a:cubicBezTo>
                  <a:cubicBezTo>
                    <a:pt x="887730" y="149860"/>
                    <a:pt x="878840" y="133350"/>
                    <a:pt x="877570" y="116840"/>
                  </a:cubicBezTo>
                  <a:cubicBezTo>
                    <a:pt x="876300" y="96520"/>
                    <a:pt x="887730" y="63500"/>
                    <a:pt x="900430" y="49530"/>
                  </a:cubicBezTo>
                  <a:cubicBezTo>
                    <a:pt x="911860" y="36830"/>
                    <a:pt x="929640" y="30480"/>
                    <a:pt x="944880" y="29210"/>
                  </a:cubicBezTo>
                  <a:cubicBezTo>
                    <a:pt x="960120" y="26670"/>
                    <a:pt x="979170" y="30480"/>
                    <a:pt x="991870" y="39370"/>
                  </a:cubicBezTo>
                  <a:cubicBezTo>
                    <a:pt x="1005840" y="46990"/>
                    <a:pt x="1018540" y="60960"/>
                    <a:pt x="1023620" y="76200"/>
                  </a:cubicBezTo>
                  <a:cubicBezTo>
                    <a:pt x="1029970" y="95250"/>
                    <a:pt x="1026160" y="129540"/>
                    <a:pt x="1016000" y="147320"/>
                  </a:cubicBezTo>
                  <a:cubicBezTo>
                    <a:pt x="1008380" y="161290"/>
                    <a:pt x="1000760" y="167640"/>
                    <a:pt x="977900" y="176530"/>
                  </a:cubicBezTo>
                  <a:cubicBezTo>
                    <a:pt x="875030" y="213360"/>
                    <a:pt x="163830" y="252730"/>
                    <a:pt x="55880" y="213360"/>
                  </a:cubicBezTo>
                  <a:cubicBezTo>
                    <a:pt x="27940" y="204470"/>
                    <a:pt x="20320" y="190500"/>
                    <a:pt x="11430" y="173990"/>
                  </a:cubicBezTo>
                  <a:cubicBezTo>
                    <a:pt x="2540" y="158750"/>
                    <a:pt x="0" y="133350"/>
                    <a:pt x="5080" y="115570"/>
                  </a:cubicBezTo>
                  <a:cubicBezTo>
                    <a:pt x="8890" y="97790"/>
                    <a:pt x="22860" y="77470"/>
                    <a:pt x="38100" y="67310"/>
                  </a:cubicBezTo>
                  <a:cubicBezTo>
                    <a:pt x="53340" y="57150"/>
                    <a:pt x="66040" y="54610"/>
                    <a:pt x="95250" y="53340"/>
                  </a:cubicBezTo>
                  <a:cubicBezTo>
                    <a:pt x="203200" y="49530"/>
                    <a:pt x="635000" y="153670"/>
                    <a:pt x="840740" y="177800"/>
                  </a:cubicBezTo>
                  <a:cubicBezTo>
                    <a:pt x="984250" y="195580"/>
                    <a:pt x="1055370" y="200660"/>
                    <a:pt x="1210310" y="207010"/>
                  </a:cubicBezTo>
                  <a:cubicBezTo>
                    <a:pt x="1470660" y="219710"/>
                    <a:pt x="1957070" y="224790"/>
                    <a:pt x="2258060" y="222250"/>
                  </a:cubicBezTo>
                  <a:cubicBezTo>
                    <a:pt x="2484120" y="219710"/>
                    <a:pt x="2763520" y="189230"/>
                    <a:pt x="2852420" y="204470"/>
                  </a:cubicBezTo>
                  <a:cubicBezTo>
                    <a:pt x="2879090" y="208280"/>
                    <a:pt x="2890520" y="212090"/>
                    <a:pt x="2903220" y="223520"/>
                  </a:cubicBezTo>
                  <a:cubicBezTo>
                    <a:pt x="2915920" y="233680"/>
                    <a:pt x="2926080" y="254000"/>
                    <a:pt x="2928620" y="270510"/>
                  </a:cubicBezTo>
                  <a:cubicBezTo>
                    <a:pt x="2929890" y="288290"/>
                    <a:pt x="2926080" y="309880"/>
                    <a:pt x="2915920" y="323850"/>
                  </a:cubicBezTo>
                  <a:cubicBezTo>
                    <a:pt x="2903220" y="339090"/>
                    <a:pt x="2881630" y="349250"/>
                    <a:pt x="2852420" y="356870"/>
                  </a:cubicBezTo>
                  <a:cubicBezTo>
                    <a:pt x="2797810" y="369570"/>
                    <a:pt x="2700020" y="356870"/>
                    <a:pt x="2599690" y="351790"/>
                  </a:cubicBezTo>
                  <a:cubicBezTo>
                    <a:pt x="2449830" y="344170"/>
                    <a:pt x="2228850" y="316230"/>
                    <a:pt x="2040890" y="306070"/>
                  </a:cubicBezTo>
                  <a:cubicBezTo>
                    <a:pt x="1849120" y="295910"/>
                    <a:pt x="1543050" y="308610"/>
                    <a:pt x="1459230" y="290830"/>
                  </a:cubicBezTo>
                  <a:cubicBezTo>
                    <a:pt x="1435100" y="285750"/>
                    <a:pt x="1424940" y="284480"/>
                    <a:pt x="1413510" y="271780"/>
                  </a:cubicBezTo>
                  <a:cubicBezTo>
                    <a:pt x="1400810" y="259080"/>
                    <a:pt x="1390650" y="229870"/>
                    <a:pt x="1391920" y="210820"/>
                  </a:cubicBezTo>
                  <a:cubicBezTo>
                    <a:pt x="1393190" y="195580"/>
                    <a:pt x="1404620" y="177800"/>
                    <a:pt x="1416050" y="167640"/>
                  </a:cubicBezTo>
                  <a:cubicBezTo>
                    <a:pt x="1427480" y="158750"/>
                    <a:pt x="1463040" y="152400"/>
                    <a:pt x="1463040" y="152400"/>
                  </a:cubicBezTo>
                </a:path>
              </a:pathLst>
            </a:custGeom>
            <a:solidFill>
              <a:srgbClr val="F95A5E"/>
            </a:solidFill>
            <a:ln cap="sq">
              <a:noFill/>
              <a:prstDash val="solid"/>
              <a:miter/>
            </a:ln>
          </p:spPr>
        </p:sp>
      </p:grpSp>
      <p:sp>
        <p:nvSpPr>
          <p:cNvPr name="TextBox 20" id="20"/>
          <p:cNvSpPr txBox="true"/>
          <p:nvPr/>
        </p:nvSpPr>
        <p:spPr>
          <a:xfrm rot="0">
            <a:off x="5718805" y="9102090"/>
            <a:ext cx="8993608" cy="466725"/>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DM Sans"/>
                <a:ea typeface="DM Sans"/>
                <a:cs typeface="DM Sans"/>
                <a:sym typeface="DM Sans"/>
              </a:rPr>
              <a:t>Evaluation: Accuracy, Precision, Recall, F1 Score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AutoShape 2" id="2"/>
          <p:cNvSpPr/>
          <p:nvPr/>
        </p:nvSpPr>
        <p:spPr>
          <a:xfrm flipV="true">
            <a:off x="0" y="1371600"/>
            <a:ext cx="18288000" cy="0"/>
          </a:xfrm>
          <a:prstGeom prst="line">
            <a:avLst/>
          </a:prstGeom>
          <a:ln cap="rnd" w="19050">
            <a:solidFill>
              <a:srgbClr val="F46530"/>
            </a:solidFill>
            <a:prstDash val="solid"/>
            <a:headEnd type="none" len="sm" w="sm"/>
            <a:tailEnd type="none" len="sm" w="sm"/>
          </a:ln>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TextBox 4" id="4"/>
          <p:cNvSpPr txBox="true"/>
          <p:nvPr/>
        </p:nvSpPr>
        <p:spPr>
          <a:xfrm rot="0">
            <a:off x="447810" y="2553154"/>
            <a:ext cx="6876565" cy="13531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Use of real-w</a:t>
            </a:r>
            <a:r>
              <a:rPr lang="en-US" sz="2600">
                <a:solidFill>
                  <a:srgbClr val="2A2E30"/>
                </a:solidFill>
                <a:latin typeface="DM Sans"/>
                <a:ea typeface="DM Sans"/>
                <a:cs typeface="DM Sans"/>
                <a:sym typeface="DM Sans"/>
              </a:rPr>
              <a:t>orld medical insurance dataset (features: age, BMI, smoking status, region, number of children, etc.).</a:t>
            </a:r>
          </a:p>
        </p:txBody>
      </p:sp>
      <p:sp>
        <p:nvSpPr>
          <p:cNvPr name="TextBox 5" id="5"/>
          <p:cNvSpPr txBox="true"/>
          <p:nvPr/>
        </p:nvSpPr>
        <p:spPr>
          <a:xfrm rot="0">
            <a:off x="9162840" y="2835411"/>
            <a:ext cx="7867747"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Handling missing values, encoding categ</a:t>
            </a:r>
            <a:r>
              <a:rPr lang="en-US" sz="2600">
                <a:solidFill>
                  <a:srgbClr val="2A2E30"/>
                </a:solidFill>
                <a:latin typeface="DM Sans"/>
                <a:ea typeface="DM Sans"/>
                <a:cs typeface="DM Sans"/>
                <a:sym typeface="DM Sans"/>
              </a:rPr>
              <a:t>orical variables, and exploratory analysis.</a:t>
            </a:r>
          </a:p>
        </p:txBody>
      </p:sp>
      <p:sp>
        <p:nvSpPr>
          <p:cNvPr name="TextBox 6" id="6"/>
          <p:cNvSpPr txBox="true"/>
          <p:nvPr/>
        </p:nvSpPr>
        <p:spPr>
          <a:xfrm rot="0">
            <a:off x="7157217" y="304800"/>
            <a:ext cx="3637657" cy="771525"/>
          </a:xfrm>
          <a:prstGeom prst="rect">
            <a:avLst/>
          </a:prstGeom>
        </p:spPr>
        <p:txBody>
          <a:bodyPr anchor="t" rtlCol="false" tIns="0" lIns="0" bIns="0" rIns="0">
            <a:spAutoFit/>
          </a:bodyPr>
          <a:lstStyle/>
          <a:p>
            <a:pPr algn="ctr">
              <a:lnSpc>
                <a:spcPts val="6299"/>
              </a:lnSpc>
              <a:spcBef>
                <a:spcPct val="0"/>
              </a:spcBef>
            </a:pPr>
            <a:r>
              <a:rPr lang="en-US" b="true" sz="4500">
                <a:solidFill>
                  <a:srgbClr val="2A2E30"/>
                </a:solidFill>
                <a:latin typeface="DM Sans Bold"/>
                <a:ea typeface="DM Sans Bold"/>
                <a:cs typeface="DM Sans Bold"/>
                <a:sym typeface="DM Sans Bold"/>
              </a:rPr>
              <a:t>Methodology</a:t>
            </a:r>
          </a:p>
        </p:txBody>
      </p:sp>
      <p:sp>
        <p:nvSpPr>
          <p:cNvPr name="TextBox 7" id="7"/>
          <p:cNvSpPr txBox="true"/>
          <p:nvPr/>
        </p:nvSpPr>
        <p:spPr>
          <a:xfrm rot="0">
            <a:off x="620241" y="2089756"/>
            <a:ext cx="2800052"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Canva Sans Bold"/>
                <a:ea typeface="Canva Sans Bold"/>
                <a:cs typeface="Canva Sans Bold"/>
                <a:sym typeface="Canva Sans Bold"/>
              </a:rPr>
              <a:t>Dat</a:t>
            </a:r>
            <a:r>
              <a:rPr lang="en-US" b="true" sz="2800">
                <a:solidFill>
                  <a:srgbClr val="2A2E30"/>
                </a:solidFill>
                <a:latin typeface="Canva Sans Bold"/>
                <a:ea typeface="Canva Sans Bold"/>
                <a:cs typeface="Canva Sans Bold"/>
                <a:sym typeface="Canva Sans Bold"/>
              </a:rPr>
              <a:t>a Collection:</a:t>
            </a:r>
          </a:p>
        </p:txBody>
      </p:sp>
      <p:sp>
        <p:nvSpPr>
          <p:cNvPr name="TextBox 8" id="8"/>
          <p:cNvSpPr txBox="true"/>
          <p:nvPr/>
        </p:nvSpPr>
        <p:spPr>
          <a:xfrm rot="0">
            <a:off x="9401893" y="2119450"/>
            <a:ext cx="4580533"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Data Preprocessing &amp; EDA:</a:t>
            </a:r>
          </a:p>
        </p:txBody>
      </p:sp>
      <p:sp>
        <p:nvSpPr>
          <p:cNvPr name="TextBox 9" id="9"/>
          <p:cNvSpPr txBox="true"/>
          <p:nvPr/>
        </p:nvSpPr>
        <p:spPr>
          <a:xfrm rot="0">
            <a:off x="536551" y="4465138"/>
            <a:ext cx="2600226"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Model Training:</a:t>
            </a:r>
          </a:p>
        </p:txBody>
      </p:sp>
      <p:sp>
        <p:nvSpPr>
          <p:cNvPr name="TextBox 10" id="10"/>
          <p:cNvSpPr txBox="true"/>
          <p:nvPr/>
        </p:nvSpPr>
        <p:spPr>
          <a:xfrm rot="0">
            <a:off x="9144000" y="4465138"/>
            <a:ext cx="3301749"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Normalization:</a:t>
            </a:r>
          </a:p>
        </p:txBody>
      </p:sp>
      <p:sp>
        <p:nvSpPr>
          <p:cNvPr name="TextBox 11" id="11"/>
          <p:cNvSpPr txBox="true"/>
          <p:nvPr/>
        </p:nvSpPr>
        <p:spPr>
          <a:xfrm rot="0">
            <a:off x="666230" y="6713990"/>
            <a:ext cx="1815405"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Validation:</a:t>
            </a:r>
          </a:p>
        </p:txBody>
      </p:sp>
      <p:sp>
        <p:nvSpPr>
          <p:cNvPr name="TextBox 12" id="12"/>
          <p:cNvSpPr txBox="true"/>
          <p:nvPr/>
        </p:nvSpPr>
        <p:spPr>
          <a:xfrm rot="0">
            <a:off x="9463855" y="6668905"/>
            <a:ext cx="1331020"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Output:</a:t>
            </a:r>
          </a:p>
        </p:txBody>
      </p:sp>
      <p:sp>
        <p:nvSpPr>
          <p:cNvPr name="TextBox 13" id="13"/>
          <p:cNvSpPr txBox="true"/>
          <p:nvPr/>
        </p:nvSpPr>
        <p:spPr>
          <a:xfrm rot="0">
            <a:off x="840595" y="8589144"/>
            <a:ext cx="1870174" cy="481330"/>
          </a:xfrm>
          <a:prstGeom prst="rect">
            <a:avLst/>
          </a:prstGeom>
        </p:spPr>
        <p:txBody>
          <a:bodyPr anchor="t" rtlCol="false" tIns="0" lIns="0" bIns="0" rIns="0">
            <a:spAutoFit/>
          </a:bodyPr>
          <a:lstStyle/>
          <a:p>
            <a:pPr algn="ctr">
              <a:lnSpc>
                <a:spcPts val="3920"/>
              </a:lnSpc>
            </a:pPr>
            <a:r>
              <a:rPr lang="en-US" sz="2800" b="true">
                <a:solidFill>
                  <a:srgbClr val="2A2E30"/>
                </a:solidFill>
                <a:latin typeface="DM Sans Bold"/>
                <a:ea typeface="DM Sans Bold"/>
                <a:cs typeface="DM Sans Bold"/>
                <a:sym typeface="DM Sans Bold"/>
              </a:rPr>
              <a:t>Evaluation:</a:t>
            </a:r>
          </a:p>
        </p:txBody>
      </p:sp>
      <p:sp>
        <p:nvSpPr>
          <p:cNvPr name="TextBox 14" id="14"/>
          <p:cNvSpPr txBox="true"/>
          <p:nvPr/>
        </p:nvSpPr>
        <p:spPr>
          <a:xfrm rot="0">
            <a:off x="447810" y="5029970"/>
            <a:ext cx="7545375" cy="1353185"/>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2A2E30"/>
                </a:solidFill>
                <a:latin typeface="DM Sans"/>
                <a:ea typeface="DM Sans"/>
                <a:cs typeface="DM Sans"/>
                <a:sym typeface="DM Sans"/>
              </a:rPr>
              <a:t>Trained multiple regression models to identify the most effective algorithm for cost prediction.</a:t>
            </a:r>
          </a:p>
        </p:txBody>
      </p:sp>
      <p:sp>
        <p:nvSpPr>
          <p:cNvPr name="TextBox 15" id="15"/>
          <p:cNvSpPr txBox="true"/>
          <p:nvPr/>
        </p:nvSpPr>
        <p:spPr>
          <a:xfrm rot="0">
            <a:off x="9145333" y="5029970"/>
            <a:ext cx="8694857"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Applied vari</a:t>
            </a:r>
            <a:r>
              <a:rPr lang="en-US" sz="2600">
                <a:solidFill>
                  <a:srgbClr val="2A2E30"/>
                </a:solidFill>
                <a:latin typeface="DM Sans"/>
                <a:ea typeface="DM Sans"/>
                <a:cs typeface="DM Sans"/>
                <a:sym typeface="DM Sans"/>
              </a:rPr>
              <a:t>ous normalization techniques to stabilize and optimize model training.</a:t>
            </a:r>
          </a:p>
        </p:txBody>
      </p:sp>
      <p:sp>
        <p:nvSpPr>
          <p:cNvPr name="TextBox 16" id="16"/>
          <p:cNvSpPr txBox="true"/>
          <p:nvPr/>
        </p:nvSpPr>
        <p:spPr>
          <a:xfrm rot="0">
            <a:off x="447810" y="7223894"/>
            <a:ext cx="7713633"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Used k-fold validation to assess m</a:t>
            </a:r>
            <a:r>
              <a:rPr lang="en-US" sz="2600">
                <a:solidFill>
                  <a:srgbClr val="2A2E30"/>
                </a:solidFill>
                <a:latin typeface="DM Sans"/>
                <a:ea typeface="DM Sans"/>
                <a:cs typeface="DM Sans"/>
                <a:sym typeface="DM Sans"/>
              </a:rPr>
              <a:t>odel performance</a:t>
            </a:r>
          </a:p>
        </p:txBody>
      </p:sp>
      <p:sp>
        <p:nvSpPr>
          <p:cNvPr name="TextBox 17" id="17"/>
          <p:cNvSpPr txBox="true"/>
          <p:nvPr/>
        </p:nvSpPr>
        <p:spPr>
          <a:xfrm rot="0">
            <a:off x="9144000" y="7147694"/>
            <a:ext cx="8694857"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Gene</a:t>
            </a:r>
            <a:r>
              <a:rPr lang="en-US" sz="2600">
                <a:solidFill>
                  <a:srgbClr val="2A2E30"/>
                </a:solidFill>
                <a:latin typeface="DM Sans"/>
                <a:ea typeface="DM Sans"/>
                <a:cs typeface="DM Sans"/>
                <a:sym typeface="DM Sans"/>
              </a:rPr>
              <a:t>rated categorized individuals based on spending profiles.</a:t>
            </a:r>
          </a:p>
        </p:txBody>
      </p:sp>
      <p:sp>
        <p:nvSpPr>
          <p:cNvPr name="TextBox 18" id="18"/>
          <p:cNvSpPr txBox="true"/>
          <p:nvPr/>
        </p:nvSpPr>
        <p:spPr>
          <a:xfrm rot="0">
            <a:off x="536551" y="9037168"/>
            <a:ext cx="8086209"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2A2E30"/>
                </a:solidFill>
                <a:latin typeface="DM Sans"/>
                <a:ea typeface="DM Sans"/>
                <a:cs typeface="DM Sans"/>
                <a:sym typeface="DM Sans"/>
              </a:rPr>
              <a:t>Evaluated m</a:t>
            </a:r>
            <a:r>
              <a:rPr lang="en-US" sz="2600">
                <a:solidFill>
                  <a:srgbClr val="2A2E30"/>
                </a:solidFill>
                <a:latin typeface="DM Sans"/>
                <a:ea typeface="DM Sans"/>
                <a:cs typeface="DM Sans"/>
                <a:sym typeface="DM Sans"/>
              </a:rPr>
              <a:t>odels using standard regression metrics to measure accuracy and error rates.</a:t>
            </a:r>
          </a:p>
        </p:txBody>
      </p:sp>
      <p:sp>
        <p:nvSpPr>
          <p:cNvPr name="Freeform 19" id="19"/>
          <p:cNvSpPr/>
          <p:nvPr/>
        </p:nvSpPr>
        <p:spPr>
          <a:xfrm flipH="true" flipV="false" rot="0">
            <a:off x="15881838" y="7559859"/>
            <a:ext cx="3396881" cy="3396881"/>
          </a:xfrm>
          <a:custGeom>
            <a:avLst/>
            <a:gdLst/>
            <a:ahLst/>
            <a:cxnLst/>
            <a:rect r="r" b="b" t="t" l="l"/>
            <a:pathLst>
              <a:path h="3396881" w="3396881">
                <a:moveTo>
                  <a:pt x="3396881" y="0"/>
                </a:moveTo>
                <a:lnTo>
                  <a:pt x="0" y="0"/>
                </a:lnTo>
                <a:lnTo>
                  <a:pt x="0" y="3396882"/>
                </a:lnTo>
                <a:lnTo>
                  <a:pt x="3396881" y="3396882"/>
                </a:lnTo>
                <a:lnTo>
                  <a:pt x="3396881"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AutoShape 2" id="2"/>
          <p:cNvSpPr/>
          <p:nvPr/>
        </p:nvSpPr>
        <p:spPr>
          <a:xfrm flipV="true">
            <a:off x="0" y="1371600"/>
            <a:ext cx="18288000" cy="0"/>
          </a:xfrm>
          <a:prstGeom prst="line">
            <a:avLst/>
          </a:prstGeom>
          <a:ln cap="rnd" w="19050">
            <a:solidFill>
              <a:srgbClr val="F46530"/>
            </a:solidFill>
            <a:prstDash val="solid"/>
            <a:headEnd type="none" len="sm" w="sm"/>
            <a:tailEnd type="none" len="sm" w="sm"/>
          </a:ln>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TextBox 4" id="4"/>
          <p:cNvSpPr txBox="true"/>
          <p:nvPr/>
        </p:nvSpPr>
        <p:spPr>
          <a:xfrm rot="0">
            <a:off x="2324829" y="1400175"/>
            <a:ext cx="13638343" cy="831215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2A2E30"/>
                </a:solidFill>
                <a:latin typeface="DM Sans Bold"/>
                <a:ea typeface="DM Sans Bold"/>
                <a:cs typeface="DM Sans Bold"/>
                <a:sym typeface="DM Sans Bold"/>
              </a:rPr>
              <a:t>S</a:t>
            </a:r>
            <a:r>
              <a:rPr lang="en-US" b="true" sz="3500">
                <a:solidFill>
                  <a:srgbClr val="2A2E30"/>
                </a:solidFill>
                <a:latin typeface="DM Sans Bold"/>
                <a:ea typeface="DM Sans Bold"/>
                <a:cs typeface="DM Sans Bold"/>
                <a:sym typeface="DM Sans Bold"/>
              </a:rPr>
              <a:t>ource: </a:t>
            </a:r>
          </a:p>
          <a:p>
            <a:pPr algn="l">
              <a:lnSpc>
                <a:spcPts val="4620"/>
              </a:lnSpc>
            </a:pPr>
            <a:r>
              <a:rPr lang="en-US" sz="3300">
                <a:solidFill>
                  <a:srgbClr val="2A2E30"/>
                </a:solidFill>
                <a:latin typeface="DM Sans"/>
                <a:ea typeface="DM Sans"/>
                <a:cs typeface="DM Sans"/>
                <a:sym typeface="DM Sans"/>
              </a:rPr>
              <a:t>        </a:t>
            </a:r>
            <a:r>
              <a:rPr lang="en-US" sz="3300">
                <a:solidFill>
                  <a:srgbClr val="2A2E30"/>
                </a:solidFill>
                <a:latin typeface="DM Sans"/>
                <a:ea typeface="DM Sans"/>
                <a:cs typeface="DM Sans"/>
                <a:sym typeface="DM Sans"/>
              </a:rPr>
              <a:t>KAGGLE (</a:t>
            </a:r>
            <a:r>
              <a:rPr lang="en-US" sz="3300" i="true">
                <a:solidFill>
                  <a:srgbClr val="2A2E30"/>
                </a:solidFill>
                <a:latin typeface="DM Sans Italics"/>
                <a:ea typeface="DM Sans Italics"/>
                <a:cs typeface="DM Sans Italics"/>
                <a:sym typeface="DM Sans Italics"/>
              </a:rPr>
              <a:t>insurance_classification.csv</a:t>
            </a:r>
            <a:r>
              <a:rPr lang="en-US" sz="3300">
                <a:solidFill>
                  <a:srgbClr val="2A2E30"/>
                </a:solidFill>
                <a:latin typeface="DM Sans"/>
                <a:ea typeface="DM Sans"/>
                <a:cs typeface="DM Sans"/>
                <a:sym typeface="DM Sans"/>
              </a:rPr>
              <a:t>)</a:t>
            </a:r>
          </a:p>
          <a:p>
            <a:pPr algn="l" marL="755651" indent="-377825" lvl="1">
              <a:lnSpc>
                <a:spcPts val="4900"/>
              </a:lnSpc>
              <a:buFont typeface="Arial"/>
              <a:buChar char="•"/>
            </a:pPr>
            <a:r>
              <a:rPr lang="en-US" b="true" sz="3500">
                <a:solidFill>
                  <a:srgbClr val="2A2E30"/>
                </a:solidFill>
                <a:latin typeface="DM Sans Bold"/>
                <a:ea typeface="DM Sans Bold"/>
                <a:cs typeface="DM Sans Bold"/>
                <a:sym typeface="DM Sans Bold"/>
              </a:rPr>
              <a:t>Features: </a:t>
            </a:r>
          </a:p>
          <a:p>
            <a:pPr algn="l">
              <a:lnSpc>
                <a:spcPts val="4620"/>
              </a:lnSpc>
            </a:pPr>
            <a:r>
              <a:rPr lang="en-US" sz="3300">
                <a:solidFill>
                  <a:srgbClr val="2A2E30"/>
                </a:solidFill>
                <a:latin typeface="DM Sans"/>
                <a:ea typeface="DM Sans"/>
                <a:cs typeface="DM Sans"/>
                <a:sym typeface="DM Sans"/>
              </a:rPr>
              <a:t>        </a:t>
            </a:r>
            <a:r>
              <a:rPr lang="en-US" sz="3300">
                <a:solidFill>
                  <a:srgbClr val="2A2E30"/>
                </a:solidFill>
                <a:latin typeface="DM Sans"/>
                <a:ea typeface="DM Sans"/>
                <a:cs typeface="DM Sans"/>
                <a:sym typeface="DM Sans"/>
              </a:rPr>
              <a:t>Age, Sex, BMI, Children, Smoker status, Region</a:t>
            </a:r>
          </a:p>
          <a:p>
            <a:pPr algn="l" marL="755651" indent="-377825" lvl="1">
              <a:lnSpc>
                <a:spcPts val="4900"/>
              </a:lnSpc>
              <a:buFont typeface="Arial"/>
              <a:buChar char="•"/>
            </a:pPr>
            <a:r>
              <a:rPr lang="en-US" b="true" sz="3500">
                <a:solidFill>
                  <a:srgbClr val="2A2E30"/>
                </a:solidFill>
                <a:latin typeface="DM Sans Bold"/>
                <a:ea typeface="DM Sans Bold"/>
                <a:cs typeface="DM Sans Bold"/>
                <a:sym typeface="DM Sans Bold"/>
              </a:rPr>
              <a:t>Target Variable: </a:t>
            </a:r>
          </a:p>
          <a:p>
            <a:pPr algn="l">
              <a:lnSpc>
                <a:spcPts val="4620"/>
              </a:lnSpc>
            </a:pPr>
            <a:r>
              <a:rPr lang="en-US" sz="3300">
                <a:solidFill>
                  <a:srgbClr val="2A2E30"/>
                </a:solidFill>
                <a:latin typeface="DM Sans"/>
                <a:ea typeface="DM Sans"/>
                <a:cs typeface="DM Sans"/>
                <a:sym typeface="DM Sans"/>
              </a:rPr>
              <a:t>       C</a:t>
            </a:r>
            <a:r>
              <a:rPr lang="en-US" sz="3300">
                <a:solidFill>
                  <a:srgbClr val="2A2E30"/>
                </a:solidFill>
                <a:latin typeface="DM Sans"/>
                <a:ea typeface="DM Sans"/>
                <a:cs typeface="DM Sans"/>
                <a:sym typeface="DM Sans"/>
              </a:rPr>
              <a:t>harges: Converted to binary classification</a:t>
            </a:r>
          </a:p>
          <a:p>
            <a:pPr algn="l">
              <a:lnSpc>
                <a:spcPts val="4620"/>
              </a:lnSpc>
            </a:pPr>
            <a:r>
              <a:rPr lang="en-US" sz="3300">
                <a:solidFill>
                  <a:srgbClr val="2A2E30"/>
                </a:solidFill>
                <a:latin typeface="DM Sans"/>
                <a:ea typeface="DM Sans"/>
                <a:cs typeface="DM Sans"/>
                <a:sym typeface="DM Sans"/>
              </a:rPr>
              <a:t>        0 -  Low Spender</a:t>
            </a:r>
          </a:p>
          <a:p>
            <a:pPr algn="l">
              <a:lnSpc>
                <a:spcPts val="4620"/>
              </a:lnSpc>
            </a:pPr>
            <a:r>
              <a:rPr lang="en-US" sz="3300">
                <a:solidFill>
                  <a:srgbClr val="2A2E30"/>
                </a:solidFill>
                <a:latin typeface="DM Sans"/>
                <a:ea typeface="DM Sans"/>
                <a:cs typeface="DM Sans"/>
                <a:sym typeface="DM Sans"/>
              </a:rPr>
              <a:t>         1 - High Spender</a:t>
            </a:r>
          </a:p>
          <a:p>
            <a:pPr algn="l" marL="755651" indent="-377825" lvl="1">
              <a:lnSpc>
                <a:spcPts val="4900"/>
              </a:lnSpc>
              <a:buFont typeface="Arial"/>
              <a:buChar char="•"/>
            </a:pPr>
            <a:r>
              <a:rPr lang="en-US" b="true" sz="3500">
                <a:solidFill>
                  <a:srgbClr val="2A2E30"/>
                </a:solidFill>
                <a:latin typeface="DM Sans Bold"/>
                <a:ea typeface="DM Sans Bold"/>
                <a:cs typeface="DM Sans Bold"/>
                <a:sym typeface="DM Sans Bold"/>
              </a:rPr>
              <a:t> </a:t>
            </a:r>
            <a:r>
              <a:rPr lang="en-US" b="true" sz="3500">
                <a:solidFill>
                  <a:srgbClr val="2A2E30"/>
                </a:solidFill>
                <a:latin typeface="DM Sans Bold"/>
                <a:ea typeface="DM Sans Bold"/>
                <a:cs typeface="DM Sans Bold"/>
                <a:sym typeface="DM Sans Bold"/>
              </a:rPr>
              <a:t>Initial Data Processing: </a:t>
            </a:r>
          </a:p>
          <a:p>
            <a:pPr algn="l" marL="1424943" indent="-474981" lvl="2">
              <a:lnSpc>
                <a:spcPts val="4620"/>
              </a:lnSpc>
              <a:buFont typeface="Arial"/>
              <a:buChar char="⚬"/>
            </a:pPr>
            <a:r>
              <a:rPr lang="en-US" sz="3300">
                <a:solidFill>
                  <a:srgbClr val="2A2E30"/>
                </a:solidFill>
                <a:latin typeface="DM Sans"/>
                <a:ea typeface="DM Sans"/>
                <a:cs typeface="DM Sans"/>
                <a:sym typeface="DM Sans"/>
              </a:rPr>
              <a:t>Encoded categorical variables (Sex, Smoker, Region) using Label Encoding</a:t>
            </a:r>
          </a:p>
          <a:p>
            <a:pPr algn="l" marL="1424943" indent="-474981" lvl="2">
              <a:lnSpc>
                <a:spcPts val="4620"/>
              </a:lnSpc>
              <a:buFont typeface="Arial"/>
              <a:buChar char="⚬"/>
            </a:pPr>
            <a:r>
              <a:rPr lang="en-US" sz="3300">
                <a:solidFill>
                  <a:srgbClr val="2A2E30"/>
                </a:solidFill>
                <a:latin typeface="DM Sans"/>
                <a:ea typeface="DM Sans"/>
                <a:cs typeface="DM Sans"/>
                <a:sym typeface="DM Sans"/>
              </a:rPr>
              <a:t>Verified absence of null values</a:t>
            </a:r>
          </a:p>
          <a:p>
            <a:pPr algn="l" marL="1424943" indent="-474981" lvl="2">
              <a:lnSpc>
                <a:spcPts val="4620"/>
              </a:lnSpc>
              <a:buFont typeface="Arial"/>
              <a:buChar char="⚬"/>
            </a:pPr>
            <a:r>
              <a:rPr lang="en-US" sz="3300">
                <a:solidFill>
                  <a:srgbClr val="2A2E30"/>
                </a:solidFill>
                <a:latin typeface="DM Sans"/>
                <a:ea typeface="DM Sans"/>
                <a:cs typeface="DM Sans"/>
                <a:sym typeface="DM Sans"/>
              </a:rPr>
              <a:t>Ensured data types are consistent for ML modeling</a:t>
            </a:r>
          </a:p>
          <a:p>
            <a:pPr algn="l">
              <a:lnSpc>
                <a:spcPts val="4900"/>
              </a:lnSpc>
            </a:pPr>
          </a:p>
        </p:txBody>
      </p:sp>
      <p:sp>
        <p:nvSpPr>
          <p:cNvPr name="Freeform 5" id="5"/>
          <p:cNvSpPr/>
          <p:nvPr/>
        </p:nvSpPr>
        <p:spPr>
          <a:xfrm flipH="false" flipV="false" rot="0">
            <a:off x="-729380" y="7500220"/>
            <a:ext cx="3516161" cy="3516161"/>
          </a:xfrm>
          <a:custGeom>
            <a:avLst/>
            <a:gdLst/>
            <a:ahLst/>
            <a:cxnLst/>
            <a:rect r="r" b="b" t="t" l="l"/>
            <a:pathLst>
              <a:path h="3516161" w="3516161">
                <a:moveTo>
                  <a:pt x="0" y="0"/>
                </a:moveTo>
                <a:lnTo>
                  <a:pt x="3516160" y="0"/>
                </a:lnTo>
                <a:lnTo>
                  <a:pt x="3516160" y="3516160"/>
                </a:lnTo>
                <a:lnTo>
                  <a:pt x="0" y="3516160"/>
                </a:lnTo>
                <a:lnTo>
                  <a:pt x="0" y="0"/>
                </a:lnTo>
                <a:close/>
              </a:path>
            </a:pathLst>
          </a:custGeom>
          <a:blipFill>
            <a:blip r:embed="rId3"/>
            <a:stretch>
              <a:fillRect l="0" t="0" r="0" b="0"/>
            </a:stretch>
          </a:blipFill>
        </p:spPr>
      </p:sp>
      <p:sp>
        <p:nvSpPr>
          <p:cNvPr name="TextBox 6" id="6"/>
          <p:cNvSpPr txBox="true"/>
          <p:nvPr/>
        </p:nvSpPr>
        <p:spPr>
          <a:xfrm rot="0">
            <a:off x="5926698" y="409185"/>
            <a:ext cx="5438874" cy="854075"/>
          </a:xfrm>
          <a:prstGeom prst="rect">
            <a:avLst/>
          </a:prstGeom>
        </p:spPr>
        <p:txBody>
          <a:bodyPr anchor="t" rtlCol="false" tIns="0" lIns="0" bIns="0" rIns="0">
            <a:spAutoFit/>
          </a:bodyPr>
          <a:lstStyle/>
          <a:p>
            <a:pPr algn="ctr">
              <a:lnSpc>
                <a:spcPts val="6999"/>
              </a:lnSpc>
              <a:spcBef>
                <a:spcPct val="0"/>
              </a:spcBef>
            </a:pPr>
            <a:r>
              <a:rPr lang="en-US" b="true" sz="4999">
                <a:solidFill>
                  <a:srgbClr val="2A2E30"/>
                </a:solidFill>
                <a:latin typeface="DM Sans Bold"/>
                <a:ea typeface="DM Sans Bold"/>
                <a:cs typeface="DM Sans Bold"/>
                <a:sym typeface="DM Sans Bold"/>
              </a:rPr>
              <a:t>Datas</a:t>
            </a:r>
            <a:r>
              <a:rPr lang="en-US" b="true" sz="4999">
                <a:solidFill>
                  <a:srgbClr val="2A2E30"/>
                </a:solidFill>
                <a:latin typeface="DM Sans Bold"/>
                <a:ea typeface="DM Sans Bold"/>
                <a:cs typeface="DM Sans Bold"/>
                <a:sym typeface="DM Sans Bold"/>
              </a:rPr>
              <a:t>et Overview</a:t>
            </a:r>
          </a:p>
        </p:txBody>
      </p:sp>
      <p:sp>
        <p:nvSpPr>
          <p:cNvPr name="TextBox 7" id="7"/>
          <p:cNvSpPr txBox="true"/>
          <p:nvPr/>
        </p:nvSpPr>
        <p:spPr>
          <a:xfrm rot="0">
            <a:off x="10657816" y="-1065113"/>
            <a:ext cx="2641583" cy="2328373"/>
          </a:xfrm>
          <a:prstGeom prst="rect">
            <a:avLst/>
          </a:prstGeom>
        </p:spPr>
        <p:txBody>
          <a:bodyPr anchor="t" rtlCol="false" tIns="0" lIns="0" bIns="0" rIns="0">
            <a:spAutoFit/>
          </a:bodyPr>
          <a:lstStyle/>
          <a:p>
            <a:pPr algn="ctr">
              <a:lnSpc>
                <a:spcPts val="9346"/>
              </a:lnSpc>
              <a:spcBef>
                <a:spcPct val="0"/>
              </a:spcBef>
            </a:pPr>
          </a:p>
          <a:p>
            <a:pPr algn="ctr">
              <a:lnSpc>
                <a:spcPts val="9346"/>
              </a:lnSpc>
              <a:spcBef>
                <a:spcPct val="0"/>
              </a:spcBef>
            </a:pPr>
            <a:r>
              <a:rPr lang="en-US" sz="6676">
                <a:solidFill>
                  <a:srgbClr val="2A2E30"/>
                </a:solidFill>
                <a:latin typeface="Radley"/>
                <a:ea typeface="Radley"/>
                <a:cs typeface="Radley"/>
                <a:sym typeface="Radley"/>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AutoShape 2" id="2"/>
          <p:cNvSpPr/>
          <p:nvPr/>
        </p:nvSpPr>
        <p:spPr>
          <a:xfrm flipV="true">
            <a:off x="0" y="2621713"/>
            <a:ext cx="18288000" cy="0"/>
          </a:xfrm>
          <a:prstGeom prst="line">
            <a:avLst/>
          </a:prstGeom>
          <a:ln cap="rnd" w="19050">
            <a:solidFill>
              <a:srgbClr val="345C72"/>
            </a:solidFill>
            <a:prstDash val="solid"/>
            <a:headEnd type="none" len="sm" w="sm"/>
            <a:tailEnd type="none" len="sm" w="sm"/>
          </a:ln>
        </p:spPr>
      </p:sp>
      <p:sp>
        <p:nvSpPr>
          <p:cNvPr name="Freeform 3" id="3"/>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2"/>
            <a:stretch>
              <a:fillRect l="0" t="-20605" r="0" b="-20605"/>
            </a:stretch>
          </a:blipFill>
        </p:spPr>
      </p:sp>
      <p:sp>
        <p:nvSpPr>
          <p:cNvPr name="Freeform 4" id="4"/>
          <p:cNvSpPr/>
          <p:nvPr/>
        </p:nvSpPr>
        <p:spPr>
          <a:xfrm flipH="false" flipV="false" rot="0">
            <a:off x="15460697" y="5968942"/>
            <a:ext cx="5005348" cy="5005348"/>
          </a:xfrm>
          <a:custGeom>
            <a:avLst/>
            <a:gdLst/>
            <a:ahLst/>
            <a:cxnLst/>
            <a:rect r="r" b="b" t="t" l="l"/>
            <a:pathLst>
              <a:path h="5005348" w="5005348">
                <a:moveTo>
                  <a:pt x="0" y="0"/>
                </a:moveTo>
                <a:lnTo>
                  <a:pt x="5005348" y="0"/>
                </a:lnTo>
                <a:lnTo>
                  <a:pt x="5005348" y="5005349"/>
                </a:lnTo>
                <a:lnTo>
                  <a:pt x="0" y="5005349"/>
                </a:lnTo>
                <a:lnTo>
                  <a:pt x="0" y="0"/>
                </a:lnTo>
                <a:close/>
              </a:path>
            </a:pathLst>
          </a:custGeom>
          <a:blipFill>
            <a:blip r:embed="rId3"/>
            <a:stretch>
              <a:fillRect l="0" t="0" r="0" b="0"/>
            </a:stretch>
          </a:blipFill>
        </p:spPr>
      </p:sp>
      <p:sp>
        <p:nvSpPr>
          <p:cNvPr name="Freeform 5" id="5"/>
          <p:cNvSpPr/>
          <p:nvPr/>
        </p:nvSpPr>
        <p:spPr>
          <a:xfrm flipH="false" flipV="false" rot="0">
            <a:off x="12633394" y="2621713"/>
            <a:ext cx="5654606" cy="4054065"/>
          </a:xfrm>
          <a:custGeom>
            <a:avLst/>
            <a:gdLst/>
            <a:ahLst/>
            <a:cxnLst/>
            <a:rect r="r" b="b" t="t" l="l"/>
            <a:pathLst>
              <a:path h="4054065" w="5654606">
                <a:moveTo>
                  <a:pt x="0" y="0"/>
                </a:moveTo>
                <a:lnTo>
                  <a:pt x="5654606" y="0"/>
                </a:lnTo>
                <a:lnTo>
                  <a:pt x="5654606" y="4054065"/>
                </a:lnTo>
                <a:lnTo>
                  <a:pt x="0" y="4054065"/>
                </a:lnTo>
                <a:lnTo>
                  <a:pt x="0" y="0"/>
                </a:lnTo>
                <a:close/>
              </a:path>
            </a:pathLst>
          </a:custGeom>
          <a:blipFill>
            <a:blip r:embed="rId4"/>
            <a:stretch>
              <a:fillRect l="0" t="0" r="0" b="0"/>
            </a:stretch>
          </a:blipFill>
        </p:spPr>
      </p:sp>
      <p:sp>
        <p:nvSpPr>
          <p:cNvPr name="TextBox 6" id="6"/>
          <p:cNvSpPr txBox="true"/>
          <p:nvPr/>
        </p:nvSpPr>
        <p:spPr>
          <a:xfrm rot="0">
            <a:off x="4615307" y="421438"/>
            <a:ext cx="9413798" cy="1571625"/>
          </a:xfrm>
          <a:prstGeom prst="rect">
            <a:avLst/>
          </a:prstGeom>
        </p:spPr>
        <p:txBody>
          <a:bodyPr anchor="t" rtlCol="false" tIns="0" lIns="0" bIns="0" rIns="0">
            <a:spAutoFit/>
          </a:bodyPr>
          <a:lstStyle/>
          <a:p>
            <a:pPr algn="ctr">
              <a:lnSpc>
                <a:spcPts val="6299"/>
              </a:lnSpc>
            </a:pPr>
            <a:r>
              <a:rPr lang="en-US" sz="4500" b="true">
                <a:solidFill>
                  <a:srgbClr val="000000"/>
                </a:solidFill>
                <a:latin typeface="DM Sans Bold"/>
                <a:ea typeface="DM Sans Bold"/>
                <a:cs typeface="DM Sans Bold"/>
                <a:sym typeface="DM Sans Bold"/>
              </a:rPr>
              <a:t> Data Preprocessing &amp; Exploratory Data Analysis (EDA)</a:t>
            </a:r>
          </a:p>
        </p:txBody>
      </p:sp>
      <p:sp>
        <p:nvSpPr>
          <p:cNvPr name="TextBox 7" id="7"/>
          <p:cNvSpPr txBox="true"/>
          <p:nvPr/>
        </p:nvSpPr>
        <p:spPr>
          <a:xfrm rot="0">
            <a:off x="397018" y="2974263"/>
            <a:ext cx="7226041" cy="577544"/>
          </a:xfrm>
          <a:prstGeom prst="rect">
            <a:avLst/>
          </a:prstGeom>
        </p:spPr>
        <p:txBody>
          <a:bodyPr anchor="t" rtlCol="false" tIns="0" lIns="0" bIns="0" rIns="0">
            <a:spAutoFit/>
          </a:bodyPr>
          <a:lstStyle/>
          <a:p>
            <a:pPr algn="ctr">
              <a:lnSpc>
                <a:spcPts val="4721"/>
              </a:lnSpc>
            </a:pPr>
            <a:r>
              <a:rPr lang="en-US" sz="3372" b="true">
                <a:solidFill>
                  <a:srgbClr val="000000"/>
                </a:solidFill>
                <a:latin typeface="DM Sans Bold"/>
                <a:ea typeface="DM Sans Bold"/>
                <a:cs typeface="DM Sans Bold"/>
                <a:sym typeface="DM Sans Bold"/>
              </a:rPr>
              <a:t>Dat</a:t>
            </a:r>
            <a:r>
              <a:rPr lang="en-US" sz="3372" b="true">
                <a:solidFill>
                  <a:srgbClr val="000000"/>
                </a:solidFill>
                <a:latin typeface="DM Sans Bold"/>
                <a:ea typeface="DM Sans Bold"/>
                <a:cs typeface="DM Sans Bold"/>
                <a:sym typeface="DM Sans Bold"/>
              </a:rPr>
              <a:t>a Cleaning &amp; Transformation:</a:t>
            </a:r>
          </a:p>
        </p:txBody>
      </p:sp>
      <p:sp>
        <p:nvSpPr>
          <p:cNvPr name="TextBox 8" id="8"/>
          <p:cNvSpPr txBox="true"/>
          <p:nvPr/>
        </p:nvSpPr>
        <p:spPr>
          <a:xfrm rot="0">
            <a:off x="211681" y="3806337"/>
            <a:ext cx="11753375" cy="1665358"/>
          </a:xfrm>
          <a:prstGeom prst="rect">
            <a:avLst/>
          </a:prstGeom>
        </p:spPr>
        <p:txBody>
          <a:bodyPr anchor="t" rtlCol="false" tIns="0" lIns="0" bIns="0" rIns="0">
            <a:spAutoFit/>
          </a:bodyPr>
          <a:lstStyle/>
          <a:p>
            <a:pPr algn="l" marL="686459" indent="-343230" lvl="1">
              <a:lnSpc>
                <a:spcPts val="4451"/>
              </a:lnSpc>
              <a:buFont typeface="Arial"/>
              <a:buChar char="•"/>
            </a:pPr>
            <a:r>
              <a:rPr lang="en-US" sz="3179">
                <a:solidFill>
                  <a:srgbClr val="000000"/>
                </a:solidFill>
                <a:latin typeface="DM Sans"/>
                <a:ea typeface="DM Sans"/>
                <a:cs typeface="DM Sans"/>
                <a:sym typeface="DM Sans"/>
              </a:rPr>
              <a:t>"We began by addressing missing val</a:t>
            </a:r>
            <a:r>
              <a:rPr lang="en-US" sz="3179">
                <a:solidFill>
                  <a:srgbClr val="000000"/>
                </a:solidFill>
                <a:latin typeface="DM Sans"/>
                <a:ea typeface="DM Sans"/>
                <a:cs typeface="DM Sans"/>
                <a:sym typeface="DM Sans"/>
              </a:rPr>
              <a:t>ues with appropriate imputation techniques and converted categorical features into numerical representations using encoding methods. </a:t>
            </a:r>
          </a:p>
        </p:txBody>
      </p:sp>
      <p:sp>
        <p:nvSpPr>
          <p:cNvPr name="TextBox 9" id="9"/>
          <p:cNvSpPr txBox="true"/>
          <p:nvPr/>
        </p:nvSpPr>
        <p:spPr>
          <a:xfrm rot="0">
            <a:off x="397018" y="6245009"/>
            <a:ext cx="4343819" cy="577544"/>
          </a:xfrm>
          <a:prstGeom prst="rect">
            <a:avLst/>
          </a:prstGeom>
        </p:spPr>
        <p:txBody>
          <a:bodyPr anchor="t" rtlCol="false" tIns="0" lIns="0" bIns="0" rIns="0">
            <a:spAutoFit/>
          </a:bodyPr>
          <a:lstStyle/>
          <a:p>
            <a:pPr algn="ctr">
              <a:lnSpc>
                <a:spcPts val="4721"/>
              </a:lnSpc>
            </a:pPr>
            <a:r>
              <a:rPr lang="en-US" sz="3372" b="true">
                <a:solidFill>
                  <a:srgbClr val="000000"/>
                </a:solidFill>
                <a:latin typeface="DM Sans Bold"/>
                <a:ea typeface="DM Sans Bold"/>
                <a:cs typeface="DM Sans Bold"/>
                <a:sym typeface="DM Sans Bold"/>
              </a:rPr>
              <a:t>Exp</a:t>
            </a:r>
            <a:r>
              <a:rPr lang="en-US" sz="3372" b="true">
                <a:solidFill>
                  <a:srgbClr val="000000"/>
                </a:solidFill>
                <a:latin typeface="DM Sans Bold"/>
                <a:ea typeface="DM Sans Bold"/>
                <a:cs typeface="DM Sans Bold"/>
                <a:sym typeface="DM Sans Bold"/>
              </a:rPr>
              <a:t>loratory Analysis:</a:t>
            </a:r>
          </a:p>
        </p:txBody>
      </p:sp>
      <p:sp>
        <p:nvSpPr>
          <p:cNvPr name="TextBox 10" id="10"/>
          <p:cNvSpPr txBox="true"/>
          <p:nvPr/>
        </p:nvSpPr>
        <p:spPr>
          <a:xfrm rot="0">
            <a:off x="211681" y="7077083"/>
            <a:ext cx="13817425" cy="2225172"/>
          </a:xfrm>
          <a:prstGeom prst="rect">
            <a:avLst/>
          </a:prstGeom>
        </p:spPr>
        <p:txBody>
          <a:bodyPr anchor="t" rtlCol="false" tIns="0" lIns="0" bIns="0" rIns="0">
            <a:spAutoFit/>
          </a:bodyPr>
          <a:lstStyle/>
          <a:p>
            <a:pPr algn="l" marL="686461" indent="-343230" lvl="1">
              <a:lnSpc>
                <a:spcPts val="4451"/>
              </a:lnSpc>
              <a:buFont typeface="Arial"/>
              <a:buChar char="•"/>
            </a:pPr>
            <a:r>
              <a:rPr lang="en-US" sz="3179">
                <a:solidFill>
                  <a:srgbClr val="000000"/>
                </a:solidFill>
                <a:latin typeface="DM Sans"/>
                <a:ea typeface="DM Sans"/>
                <a:cs typeface="DM Sans"/>
                <a:sym typeface="DM Sans"/>
              </a:rPr>
              <a:t>Visualization</a:t>
            </a:r>
            <a:r>
              <a:rPr lang="en-US" sz="3179">
                <a:solidFill>
                  <a:srgbClr val="000000"/>
                </a:solidFill>
                <a:latin typeface="DM Sans"/>
                <a:ea typeface="DM Sans"/>
                <a:cs typeface="DM Sans"/>
                <a:sym typeface="DM Sans"/>
              </a:rPr>
              <a:t> of feature distributions (e.g., age, BMI, insurance charges).</a:t>
            </a:r>
          </a:p>
          <a:p>
            <a:pPr algn="l" marL="686461" indent="-343230" lvl="1">
              <a:lnSpc>
                <a:spcPts val="4451"/>
              </a:lnSpc>
              <a:buFont typeface="Arial"/>
              <a:buChar char="•"/>
            </a:pPr>
            <a:r>
              <a:rPr lang="en-US" sz="3179">
                <a:solidFill>
                  <a:srgbClr val="000000"/>
                </a:solidFill>
                <a:latin typeface="DM Sans"/>
                <a:ea typeface="DM Sans"/>
                <a:cs typeface="DM Sans"/>
                <a:sym typeface="DM Sans"/>
              </a:rPr>
              <a:t>Correlation analysis to identify relationships between variables.</a:t>
            </a:r>
          </a:p>
          <a:p>
            <a:pPr algn="l" marL="686461" indent="-343230" lvl="1">
              <a:lnSpc>
                <a:spcPts val="4451"/>
              </a:lnSpc>
              <a:buFont typeface="Arial"/>
              <a:buChar char="•"/>
            </a:pPr>
            <a:r>
              <a:rPr lang="en-US" sz="3179">
                <a:solidFill>
                  <a:srgbClr val="000000"/>
                </a:solidFill>
                <a:latin typeface="DM Sans"/>
                <a:ea typeface="DM Sans"/>
                <a:cs typeface="DM Sans"/>
                <a:sym typeface="DM Sans"/>
              </a:rPr>
              <a:t>Outlier detection and handling.</a:t>
            </a:r>
          </a:p>
          <a:p>
            <a:pPr algn="ctr">
              <a:lnSpc>
                <a:spcPts val="445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descr="a blurred colorful gradient shape"/>
          <p:cNvSpPr/>
          <p:nvPr/>
        </p:nvSpPr>
        <p:spPr>
          <a:xfrm flipH="false" flipV="false" rot="2152296">
            <a:off x="10554543" y="-3785506"/>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2"/>
            <a:stretch>
              <a:fillRect l="0" t="0" r="0" b="0"/>
            </a:stretch>
          </a:blipFill>
        </p:spPr>
      </p:sp>
      <p:sp>
        <p:nvSpPr>
          <p:cNvPr name="AutoShape 3" id="3"/>
          <p:cNvSpPr/>
          <p:nvPr/>
        </p:nvSpPr>
        <p:spPr>
          <a:xfrm flipV="true">
            <a:off x="0" y="1371600"/>
            <a:ext cx="18288000" cy="0"/>
          </a:xfrm>
          <a:prstGeom prst="line">
            <a:avLst/>
          </a:prstGeom>
          <a:ln cap="rnd" w="19050">
            <a:solidFill>
              <a:srgbClr val="2A2E30"/>
            </a:solidFill>
            <a:prstDash val="solid"/>
            <a:headEnd type="none" len="sm" w="sm"/>
            <a:tailEnd type="none" len="sm" w="sm"/>
          </a:ln>
        </p:spPr>
      </p:sp>
      <p:sp>
        <p:nvSpPr>
          <p:cNvPr name="Freeform 4" id="4"/>
          <p:cNvSpPr/>
          <p:nvPr/>
        </p:nvSpPr>
        <p:spPr>
          <a:xfrm flipH="false" flipV="false" rot="-10800000">
            <a:off x="16351139" y="0"/>
            <a:ext cx="1936861" cy="1371600"/>
          </a:xfrm>
          <a:custGeom>
            <a:avLst/>
            <a:gdLst/>
            <a:ahLst/>
            <a:cxnLst/>
            <a:rect r="r" b="b" t="t" l="l"/>
            <a:pathLst>
              <a:path h="1371600" w="1936861">
                <a:moveTo>
                  <a:pt x="0" y="0"/>
                </a:moveTo>
                <a:lnTo>
                  <a:pt x="1936861" y="0"/>
                </a:lnTo>
                <a:lnTo>
                  <a:pt x="1936861" y="1371600"/>
                </a:lnTo>
                <a:lnTo>
                  <a:pt x="0" y="1371600"/>
                </a:lnTo>
                <a:lnTo>
                  <a:pt x="0" y="0"/>
                </a:lnTo>
                <a:close/>
              </a:path>
            </a:pathLst>
          </a:custGeom>
          <a:blipFill>
            <a:blip r:embed="rId3"/>
            <a:stretch>
              <a:fillRect l="0" t="-20605" r="0" b="-20605"/>
            </a:stretch>
          </a:blipFill>
        </p:spPr>
      </p:sp>
      <p:sp>
        <p:nvSpPr>
          <p:cNvPr name="Freeform 5" id="5"/>
          <p:cNvSpPr/>
          <p:nvPr/>
        </p:nvSpPr>
        <p:spPr>
          <a:xfrm flipH="true" flipV="false" rot="0">
            <a:off x="16194073" y="8300635"/>
            <a:ext cx="2093927" cy="2254998"/>
          </a:xfrm>
          <a:custGeom>
            <a:avLst/>
            <a:gdLst/>
            <a:ahLst/>
            <a:cxnLst/>
            <a:rect r="r" b="b" t="t" l="l"/>
            <a:pathLst>
              <a:path h="2254998" w="2093927">
                <a:moveTo>
                  <a:pt x="2093927" y="0"/>
                </a:moveTo>
                <a:lnTo>
                  <a:pt x="0" y="0"/>
                </a:lnTo>
                <a:lnTo>
                  <a:pt x="0" y="2254998"/>
                </a:lnTo>
                <a:lnTo>
                  <a:pt x="2093927" y="2254998"/>
                </a:lnTo>
                <a:lnTo>
                  <a:pt x="2093927" y="0"/>
                </a:lnTo>
                <a:close/>
              </a:path>
            </a:pathLst>
          </a:custGeom>
          <a:blipFill>
            <a:blip r:embed="rId4"/>
            <a:stretch>
              <a:fillRect l="0" t="0" r="0" b="0"/>
            </a:stretch>
          </a:blipFill>
        </p:spPr>
      </p:sp>
      <p:sp>
        <p:nvSpPr>
          <p:cNvPr name="TextBox 6" id="6"/>
          <p:cNvSpPr txBox="true"/>
          <p:nvPr/>
        </p:nvSpPr>
        <p:spPr>
          <a:xfrm rot="0">
            <a:off x="4092947" y="526370"/>
            <a:ext cx="11251109" cy="762001"/>
          </a:xfrm>
          <a:prstGeom prst="rect">
            <a:avLst/>
          </a:prstGeom>
        </p:spPr>
        <p:txBody>
          <a:bodyPr anchor="t" rtlCol="false" tIns="0" lIns="0" bIns="0" rIns="0">
            <a:spAutoFit/>
          </a:bodyPr>
          <a:lstStyle/>
          <a:p>
            <a:pPr algn="ctr">
              <a:lnSpc>
                <a:spcPts val="6299"/>
              </a:lnSpc>
            </a:pPr>
            <a:r>
              <a:rPr lang="en-US" sz="4499" b="true">
                <a:solidFill>
                  <a:srgbClr val="000000"/>
                </a:solidFill>
                <a:latin typeface="DM Sans Bold"/>
                <a:ea typeface="DM Sans Bold"/>
                <a:cs typeface="DM Sans Bold"/>
                <a:sym typeface="DM Sans Bold"/>
              </a:rPr>
              <a:t>Tr</a:t>
            </a:r>
            <a:r>
              <a:rPr lang="en-US" sz="4499" b="true">
                <a:solidFill>
                  <a:srgbClr val="000000"/>
                </a:solidFill>
                <a:latin typeface="DM Sans Bold"/>
                <a:ea typeface="DM Sans Bold"/>
                <a:cs typeface="DM Sans Bold"/>
                <a:sym typeface="DM Sans Bold"/>
              </a:rPr>
              <a:t>ain-Test Splitting &amp; Validation Strategy</a:t>
            </a:r>
          </a:p>
        </p:txBody>
      </p:sp>
      <p:sp>
        <p:nvSpPr>
          <p:cNvPr name="TextBox 7" id="7"/>
          <p:cNvSpPr txBox="true"/>
          <p:nvPr/>
        </p:nvSpPr>
        <p:spPr>
          <a:xfrm rot="0">
            <a:off x="287251" y="2023660"/>
            <a:ext cx="18000749" cy="1590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DM Sans"/>
                <a:ea typeface="DM Sans"/>
                <a:cs typeface="DM Sans"/>
                <a:sym typeface="DM Sans"/>
              </a:rPr>
              <a:t>We experimente</a:t>
            </a:r>
            <a:r>
              <a:rPr lang="en-US" sz="3000">
                <a:solidFill>
                  <a:srgbClr val="000000"/>
                </a:solidFill>
                <a:latin typeface="DM Sans"/>
                <a:ea typeface="DM Sans"/>
                <a:cs typeface="DM Sans"/>
                <a:sym typeface="DM Sans"/>
              </a:rPr>
              <a:t>d with various train-test splits (80:20, 70:30, 60:40) to determine the optimal balance between training the model and validating it on unseen data.</a:t>
            </a:r>
          </a:p>
          <a:p>
            <a:pPr algn="l" marL="647700" indent="-323850" lvl="1">
              <a:lnSpc>
                <a:spcPts val="4200"/>
              </a:lnSpc>
              <a:buFont typeface="Arial"/>
              <a:buChar char="•"/>
            </a:pPr>
            <a:r>
              <a:rPr lang="en-US" sz="3000">
                <a:solidFill>
                  <a:srgbClr val="000000"/>
                </a:solidFill>
                <a:latin typeface="DM Sans"/>
                <a:ea typeface="DM Sans"/>
                <a:cs typeface="DM Sans"/>
                <a:sym typeface="DM Sans"/>
              </a:rPr>
              <a:t>It prevents reliance on a single evaluation set and reduces the risk of biased metrics.</a:t>
            </a:r>
          </a:p>
        </p:txBody>
      </p:sp>
      <p:sp>
        <p:nvSpPr>
          <p:cNvPr name="TextBox 8" id="8"/>
          <p:cNvSpPr txBox="true"/>
          <p:nvPr/>
        </p:nvSpPr>
        <p:spPr>
          <a:xfrm rot="0">
            <a:off x="287251" y="3814360"/>
            <a:ext cx="18288000" cy="3190875"/>
          </a:xfrm>
          <a:prstGeom prst="rect">
            <a:avLst/>
          </a:prstGeom>
        </p:spPr>
        <p:txBody>
          <a:bodyPr anchor="t" rtlCol="false" tIns="0" lIns="0" bIns="0" rIns="0">
            <a:spAutoFit/>
          </a:bodyPr>
          <a:lstStyle/>
          <a:p>
            <a:pPr algn="l">
              <a:lnSpc>
                <a:spcPts val="4200"/>
              </a:lnSpc>
            </a:pPr>
            <a:r>
              <a:rPr lang="en-US" sz="3000" b="true">
                <a:solidFill>
                  <a:srgbClr val="000000"/>
                </a:solidFill>
                <a:latin typeface="DM Sans Bold"/>
                <a:ea typeface="DM Sans Bold"/>
                <a:cs typeface="DM Sans Bold"/>
                <a:sym typeface="DM Sans Bold"/>
              </a:rPr>
              <a:t>Cross-Vali</a:t>
            </a:r>
            <a:r>
              <a:rPr lang="en-US" sz="3000" b="true">
                <a:solidFill>
                  <a:srgbClr val="000000"/>
                </a:solidFill>
                <a:latin typeface="DM Sans Bold"/>
                <a:ea typeface="DM Sans Bold"/>
                <a:cs typeface="DM Sans Bold"/>
                <a:sym typeface="DM Sans Bold"/>
              </a:rPr>
              <a:t>dation: K-Fold Approach</a:t>
            </a:r>
          </a:p>
          <a:p>
            <a:pPr algn="l" marL="647702" indent="-323851" lvl="1">
              <a:lnSpc>
                <a:spcPts val="4200"/>
              </a:lnSpc>
              <a:buFont typeface="Arial"/>
              <a:buChar char="•"/>
            </a:pPr>
            <a:r>
              <a:rPr lang="en-US" sz="3000">
                <a:solidFill>
                  <a:srgbClr val="000000"/>
                </a:solidFill>
                <a:latin typeface="DM Sans"/>
                <a:ea typeface="DM Sans"/>
                <a:cs typeface="DM Sans"/>
                <a:sym typeface="DM Sans"/>
              </a:rPr>
              <a:t>Implemented K-Fold Cross-Validation with k = 5, 10, 15, 20.</a:t>
            </a:r>
          </a:p>
          <a:p>
            <a:pPr algn="l" marL="647702" indent="-323851" lvl="1">
              <a:lnSpc>
                <a:spcPts val="4200"/>
              </a:lnSpc>
              <a:buFont typeface="Arial"/>
              <a:buChar char="•"/>
            </a:pPr>
            <a:r>
              <a:rPr lang="en-US" sz="3000">
                <a:solidFill>
                  <a:srgbClr val="000000"/>
                </a:solidFill>
                <a:latin typeface="DM Sans"/>
                <a:ea typeface="DM Sans"/>
                <a:cs typeface="DM Sans"/>
                <a:sym typeface="DM Sans"/>
              </a:rPr>
              <a:t>The dataset is divided into k parts; each part takes a turn as the test set while others are used for training.</a:t>
            </a:r>
          </a:p>
          <a:p>
            <a:pPr algn="l" marL="647702" indent="-323851" lvl="1">
              <a:lnSpc>
                <a:spcPts val="4200"/>
              </a:lnSpc>
              <a:buFont typeface="Arial"/>
              <a:buChar char="•"/>
            </a:pPr>
            <a:r>
              <a:rPr lang="en-US" sz="3000">
                <a:solidFill>
                  <a:srgbClr val="000000"/>
                </a:solidFill>
                <a:latin typeface="DM Sans"/>
                <a:ea typeface="DM Sans"/>
                <a:cs typeface="DM Sans"/>
                <a:sym typeface="DM Sans"/>
              </a:rPr>
              <a:t>Ensures more reliable and stable evaluation of model performance.</a:t>
            </a:r>
          </a:p>
          <a:p>
            <a:pPr algn="l">
              <a:lnSpc>
                <a:spcPts val="4200"/>
              </a:lnSpc>
            </a:pPr>
          </a:p>
        </p:txBody>
      </p:sp>
      <p:sp>
        <p:nvSpPr>
          <p:cNvPr name="TextBox 9" id="9"/>
          <p:cNvSpPr txBox="true"/>
          <p:nvPr/>
        </p:nvSpPr>
        <p:spPr>
          <a:xfrm rot="0">
            <a:off x="0" y="1490260"/>
            <a:ext cx="4278892" cy="523875"/>
          </a:xfrm>
          <a:prstGeom prst="rect">
            <a:avLst/>
          </a:prstGeom>
        </p:spPr>
        <p:txBody>
          <a:bodyPr anchor="t" rtlCol="false" tIns="0" lIns="0" bIns="0" rIns="0">
            <a:spAutoFit/>
          </a:bodyPr>
          <a:lstStyle/>
          <a:p>
            <a:pPr algn="ctr">
              <a:lnSpc>
                <a:spcPts val="4200"/>
              </a:lnSpc>
            </a:pPr>
            <a:r>
              <a:rPr lang="en-US" sz="3000" b="true">
                <a:solidFill>
                  <a:srgbClr val="000000"/>
                </a:solidFill>
                <a:latin typeface="DM Sans Bold"/>
                <a:ea typeface="DM Sans Bold"/>
                <a:cs typeface="DM Sans Bold"/>
                <a:sym typeface="DM Sans Bold"/>
              </a:rPr>
              <a:t>Tr</a:t>
            </a:r>
            <a:r>
              <a:rPr lang="en-US" sz="3000" b="true">
                <a:solidFill>
                  <a:srgbClr val="000000"/>
                </a:solidFill>
                <a:latin typeface="DM Sans Bold"/>
                <a:ea typeface="DM Sans Bold"/>
                <a:cs typeface="DM Sans Bold"/>
                <a:sym typeface="DM Sans Bold"/>
              </a:rPr>
              <a:t>ain-Test Splitting</a:t>
            </a:r>
          </a:p>
        </p:txBody>
      </p:sp>
      <p:sp>
        <p:nvSpPr>
          <p:cNvPr name="TextBox 10" id="10"/>
          <p:cNvSpPr txBox="true"/>
          <p:nvPr/>
        </p:nvSpPr>
        <p:spPr>
          <a:xfrm rot="0">
            <a:off x="287251" y="6938560"/>
            <a:ext cx="14576327" cy="2657475"/>
          </a:xfrm>
          <a:prstGeom prst="rect">
            <a:avLst/>
          </a:prstGeom>
        </p:spPr>
        <p:txBody>
          <a:bodyPr anchor="t" rtlCol="false" tIns="0" lIns="0" bIns="0" rIns="0">
            <a:spAutoFit/>
          </a:bodyPr>
          <a:lstStyle/>
          <a:p>
            <a:pPr algn="l">
              <a:lnSpc>
                <a:spcPts val="4200"/>
              </a:lnSpc>
            </a:pPr>
            <a:r>
              <a:rPr lang="en-US" sz="3000" b="true">
                <a:solidFill>
                  <a:srgbClr val="000000"/>
                </a:solidFill>
                <a:latin typeface="DM Sans Bold"/>
                <a:ea typeface="DM Sans Bold"/>
                <a:cs typeface="DM Sans Bold"/>
                <a:sym typeface="DM Sans Bold"/>
              </a:rPr>
              <a:t>Benefits of This Strategy</a:t>
            </a:r>
          </a:p>
          <a:p>
            <a:pPr algn="l" marL="647700" indent="-323850" lvl="1">
              <a:lnSpc>
                <a:spcPts val="4200"/>
              </a:lnSpc>
              <a:buFont typeface="Arial"/>
              <a:buChar char="•"/>
            </a:pPr>
            <a:r>
              <a:rPr lang="en-US" sz="3000">
                <a:solidFill>
                  <a:srgbClr val="000000"/>
                </a:solidFill>
                <a:latin typeface="DM Sans"/>
                <a:ea typeface="DM Sans"/>
                <a:cs typeface="DM Sans"/>
                <a:sym typeface="DM Sans"/>
              </a:rPr>
              <a:t>Minimizes overfitting an</a:t>
            </a:r>
            <a:r>
              <a:rPr lang="en-US" sz="3000">
                <a:solidFill>
                  <a:srgbClr val="000000"/>
                </a:solidFill>
                <a:latin typeface="DM Sans"/>
                <a:ea typeface="DM Sans"/>
                <a:cs typeface="DM Sans"/>
                <a:sym typeface="DM Sans"/>
              </a:rPr>
              <a:t>d variance.</a:t>
            </a:r>
          </a:p>
          <a:p>
            <a:pPr algn="l" marL="647700" indent="-323850" lvl="1">
              <a:lnSpc>
                <a:spcPts val="4200"/>
              </a:lnSpc>
              <a:buFont typeface="Arial"/>
              <a:buChar char="•"/>
            </a:pPr>
            <a:r>
              <a:rPr lang="en-US" sz="3000">
                <a:solidFill>
                  <a:srgbClr val="000000"/>
                </a:solidFill>
                <a:latin typeface="DM Sans"/>
                <a:ea typeface="DM Sans"/>
                <a:cs typeface="DM Sans"/>
                <a:sym typeface="DM Sans"/>
              </a:rPr>
              <a:t>Provides a better performance.</a:t>
            </a:r>
          </a:p>
          <a:p>
            <a:pPr algn="l" marL="647700" indent="-323850" lvl="1">
              <a:lnSpc>
                <a:spcPts val="4200"/>
              </a:lnSpc>
              <a:buFont typeface="Arial"/>
              <a:buChar char="•"/>
            </a:pPr>
            <a:r>
              <a:rPr lang="en-US" sz="3000">
                <a:solidFill>
                  <a:srgbClr val="000000"/>
                </a:solidFill>
                <a:latin typeface="DM Sans"/>
                <a:ea typeface="DM Sans"/>
                <a:cs typeface="DM Sans"/>
                <a:sym typeface="DM Sans"/>
              </a:rPr>
              <a:t>Ensures that the model is not just memorizing but learning meaningful patterns.</a:t>
            </a:r>
          </a:p>
          <a:p>
            <a:pPr algn="l">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DAGj4EMauoM</dc:identifier>
  <dcterms:modified xsi:type="dcterms:W3CDTF">2011-08-01T06:04:30Z</dcterms:modified>
  <cp:revision>1</cp:revision>
  <dc:title>Write your thesis adviser's name here</dc:title>
</cp:coreProperties>
</file>